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Slab"/>
      <p:regular r:id="rId35"/>
      <p:bold r:id="rId36"/>
    </p:embeddedFont>
    <p:embeddedFont>
      <p:font typeface="Roboto"/>
      <p:regular r:id="rId37"/>
      <p:bold r:id="rId38"/>
      <p:italic r:id="rId39"/>
      <p:boldItalic r:id="rId40"/>
    </p:embeddedFont>
    <p:embeddedFont>
      <p:font typeface="Proxima Nova"/>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jk4oABS1rLxo6RfDwWb5gm9TXn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ProximaNova-bold.fntdata"/><Relationship Id="rId41" Type="http://schemas.openxmlformats.org/officeDocument/2006/relationships/font" Target="fonts/ProximaNova-regular.fntdata"/><Relationship Id="rId44" Type="http://schemas.openxmlformats.org/officeDocument/2006/relationships/font" Target="fonts/ProximaNova-boldItalic.fntdata"/><Relationship Id="rId43" Type="http://schemas.openxmlformats.org/officeDocument/2006/relationships/font" Target="fonts/ProximaNova-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Slab-regular.fntdata"/><Relationship Id="rId34" Type="http://schemas.openxmlformats.org/officeDocument/2006/relationships/slide" Target="slides/slide29.xml"/><Relationship Id="rId37" Type="http://schemas.openxmlformats.org/officeDocument/2006/relationships/font" Target="fonts/Roboto-regular.fntdata"/><Relationship Id="rId36" Type="http://schemas.openxmlformats.org/officeDocument/2006/relationships/font" Target="fonts/RobotoSlab-bold.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sz="900">
                <a:solidFill>
                  <a:schemeClr val="dk1"/>
                </a:solidFill>
              </a:rPr>
              <a:t>HTML &amp; CSS</a:t>
            </a:r>
            <a:endParaRPr b="1" sz="900">
              <a:solidFill>
                <a:schemeClr val="dk1"/>
              </a:solidFill>
            </a:endParaRPr>
          </a:p>
          <a:p>
            <a:pPr indent="-228600" lvl="0" marL="457200" rtl="0" algn="l">
              <a:lnSpc>
                <a:spcPct val="115000"/>
              </a:lnSpc>
              <a:spcBef>
                <a:spcPts val="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Write well-structured, easily maintained, accessible HTML code.</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Write well-structured, easily maintained, CSS code to present HTML pages in various ways.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Manipulate the layout of HTML elements using margin, padding and floats.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Create, modify, and read HTML data attributes using JavaScript and jQuery.</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Apply techniques of responsive web design, including media queries.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Apply the basic features of SASS.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 sz="900">
                <a:solidFill>
                  <a:schemeClr val="dk1"/>
                </a:solidFill>
              </a:rPr>
              <a:t>Client Side JavaScript </a:t>
            </a:r>
            <a:endParaRPr b="1" sz="900">
              <a:solidFill>
                <a:schemeClr val="dk1"/>
              </a:solidFill>
            </a:endParaRPr>
          </a:p>
          <a:p>
            <a:pPr indent="-228600" lvl="0" marL="457200" rtl="0" algn="l">
              <a:lnSpc>
                <a:spcPct val="115000"/>
              </a:lnSpc>
              <a:spcBef>
                <a:spcPts val="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Write basic client-side JS to add dynamic content to pages.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jQuery to bind event handlers and to generate DOM elements. </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jQuery to manipulate CSS.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AJAX to send and fetch information from a server, and display it on the web page.</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JavaScript to validate form data.</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Analyze and compare complexity and performance of algorithms using big-O notation.</a:t>
            </a:r>
            <a:endParaRPr>
              <a:solidFill>
                <a:schemeClr val="dk1"/>
              </a:solidFill>
            </a:endParaRPr>
          </a:p>
          <a:p>
            <a:pPr indent="0" lvl="0" marL="0" rtl="0" algn="l">
              <a:lnSpc>
                <a:spcPct val="100000"/>
              </a:lnSpc>
              <a:spcBef>
                <a:spcPts val="0"/>
              </a:spcBef>
              <a:spcAft>
                <a:spcPts val="0"/>
              </a:spcAft>
              <a:buSzPts val="1400"/>
              <a:buNone/>
            </a:pPr>
            <a:r>
              <a:t/>
            </a:r>
            <a:endParaRPr sz="1200">
              <a:solidFill>
                <a:srgbClr val="333333"/>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Utilize SELECT statements to solve common data query questions involving GROUP BY, WHERE, LIMIT, ORDER.</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Explain the importance and application of SQL/relational databases for web applications.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Describe the key components that make up a relational database.</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Correctly use primary and foreign keys when designing database tables.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Determine if a data model should use one-to-many or many-to-many relationships when designing relational databases.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asynchronous (promise-based) postgres JS libraries to query data from Node applications.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the psql CLI to interact with and explore a database.</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Research database queries through documentation and other references.</a:t>
            </a:r>
            <a:endParaRPr sz="1200">
              <a:solidFill>
                <a:srgbClr val="333333"/>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midterm project gets learners to step away from the track-based (fully defined) projects, apply their learning from M1 through to M5 into a project-based learning opportunity. In doing so, they also learn how to collaborate with fellow developers on a project, setting them up for success on the job, and for the final project of the program.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Learners do not get to choose the tech stack, because it is about practicing and applying the technical skills that they’ve acquired in previous modules (pull-through / transfer), and will form the basis of a Summative Evaluation (mid-way program checkpoint).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git best practices (sans rebase) when working on a project with multiple members (branching, merging, and doing those often) as well as the github workflow (pull requests).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the major steps of software development to execute the project; user stories, wireframes, ERD, Routes, etc.</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Collaborate with team members to decide how to break out the work, set good team structure, and dynamic.</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Prepare and plan how to tailor communication and presentation approach for a technical and non-technical audience</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Present a web development project to a technical and non-technical audience</a:t>
            </a:r>
            <a:endParaRPr>
              <a:solidFill>
                <a:schemeClr val="dk1"/>
              </a:solidFill>
            </a:endParaRPr>
          </a:p>
          <a:p>
            <a:pPr indent="0" lvl="0" marL="0" rtl="0" algn="l">
              <a:lnSpc>
                <a:spcPct val="100000"/>
              </a:lnSpc>
              <a:spcBef>
                <a:spcPts val="0"/>
              </a:spcBef>
              <a:spcAft>
                <a:spcPts val="0"/>
              </a:spcAft>
              <a:buSzPts val="1400"/>
              <a:buNone/>
            </a:pPr>
            <a:r>
              <a:t/>
            </a:r>
            <a:endParaRPr sz="1200">
              <a:solidFill>
                <a:srgbClr val="333333"/>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Explain the advantages that component based UI development provides.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Recognize React warnings and errors, and use them to prevent or narrow down bugs.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Create well composed components from HTML and behaviour specification.</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the React library and associated tooling (Webpack,  Babel, Create-React-App) to build typical single page web application features, especially where there is an existing backend API for data.</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‘new’ React; Functional Components, Hooks, useState, useEffect, Contexts, etc., and classical class-based components with applicable lifecycle methods.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modern AJAX libraries to Axios with React, to make asynchronous requests in appropriate/idiomatic ways.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the React dev tools and Storybook for component development and inspection.</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common functional programming methods (map, reduce, filter, etc) and other ES6 practices for data manipulation and JSX component rendering.</a:t>
            </a:r>
            <a:endParaRPr>
              <a:solidFill>
                <a:schemeClr val="dk1"/>
              </a:solidFill>
            </a:endParaRPr>
          </a:p>
          <a:p>
            <a:pPr indent="0" lvl="0" marL="0" rtl="0" algn="l">
              <a:lnSpc>
                <a:spcPct val="100000"/>
              </a:lnSpc>
              <a:spcBef>
                <a:spcPts val="0"/>
              </a:spcBef>
              <a:spcAft>
                <a:spcPts val="0"/>
              </a:spcAft>
              <a:buSzPts val="1400"/>
              <a:buNone/>
            </a:pPr>
            <a:r>
              <a:t/>
            </a:r>
            <a:endParaRPr sz="1200">
              <a:solidFill>
                <a:srgbClr val="333333"/>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Write unit tests for components using Jest.</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Write e2e tests for React applications using Cypress.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Explain the difference between different automated testing strategies, and their respective benefits and drawbacks.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module will prepare learners for the real world (on the job) where they have to learn a new language, framework and web app codebase, MVC and Rails, while maintaining productivity.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Identify and use strategies for simultaneously learning a new programming language, ecosystem, framework, and codebase, all while being productive.</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Implement features and improvements to an existing project.</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Explain the core components and benefits of MVC architecture.</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Explain the rationale and benefits of an ORM (ActiveRecord).</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Explain the benefits of using database migrations to incrementally modify a relational database schema.</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class-based OOP to solve programming problems (inheritance, classes, objects, methods).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final project gets learners to step away from the track-based (fully defined) projects, apply their learning from the entire program into a project-based learning opportunity. In doing so, they also learn how to collaborate with fellow developers on a project, setting them up for success on the job, and adding another project to their CV/interview.</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Learners get to define the project and choose the tech stack, because it is about practicing and applying the technical skills that they’ve acquired in previous modules (pull-through / transfer), and will form the basis of the final Summative Evaluation (final program checkpoint).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Apply coding, collaboration and problem solving skills to successfully complete and showcase a working web application of their choosing.</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Apply source code management best practices using Git and Github.</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Collaborate with team members to decide how to break out the work, set good team structure, and dynamic.</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Prepare and plan how to tailor communication and presentation approach for a technical and non-technical audience</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Present a web development project to a technical and non-technical audience</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Explain how they are evaluated and why we have them.</a:t>
            </a:r>
            <a:endParaRPr/>
          </a:p>
          <a:p>
            <a:pPr indent="-317500" lvl="0" marL="457200" rtl="0" algn="l">
              <a:lnSpc>
                <a:spcPct val="100000"/>
              </a:lnSpc>
              <a:spcBef>
                <a:spcPts val="0"/>
              </a:spcBef>
              <a:spcAft>
                <a:spcPts val="0"/>
              </a:spcAft>
              <a:buSzPts val="1400"/>
              <a:buChar char="-"/>
            </a:pPr>
            <a:r>
              <a:rPr lang="en"/>
              <a:t>Learning through projects means knowledge and topics are more grounded (WHY am I learning this? How does X work with concepts A B and C?)</a:t>
            </a:r>
            <a:endParaRPr/>
          </a:p>
          <a:p>
            <a:pPr indent="-317500" lvl="0" marL="457200" rtl="0" algn="l">
              <a:lnSpc>
                <a:spcPct val="100000"/>
              </a:lnSpc>
              <a:spcBef>
                <a:spcPts val="0"/>
              </a:spcBef>
              <a:spcAft>
                <a:spcPts val="0"/>
              </a:spcAft>
              <a:buSzPts val="1400"/>
              <a:buChar char="-"/>
            </a:pPr>
            <a:r>
              <a:rPr lang="en"/>
              <a:t>More fun and interesting</a:t>
            </a:r>
            <a:endParaRPr/>
          </a:p>
          <a:p>
            <a:pPr indent="-317500" lvl="0" marL="457200" rtl="0" algn="l">
              <a:lnSpc>
                <a:spcPct val="100000"/>
              </a:lnSpc>
              <a:spcBef>
                <a:spcPts val="0"/>
              </a:spcBef>
              <a:spcAft>
                <a:spcPts val="0"/>
              </a:spcAft>
              <a:buSzPts val="1400"/>
              <a:buChar char="-"/>
            </a:pPr>
            <a:r>
              <a:rPr lang="en"/>
              <a:t>More room for creativity</a:t>
            </a:r>
            <a:endParaRPr/>
          </a:p>
          <a:p>
            <a:pPr indent="-317500" lvl="0" marL="457200" rtl="0" algn="l">
              <a:lnSpc>
                <a:spcPct val="100000"/>
              </a:lnSpc>
              <a:spcBef>
                <a:spcPts val="0"/>
              </a:spcBef>
              <a:spcAft>
                <a:spcPts val="0"/>
              </a:spcAft>
              <a:buSzPts val="1400"/>
              <a:buChar char="-"/>
            </a:pPr>
            <a:r>
              <a:rPr lang="en"/>
              <a:t>More portfolio pieces </a:t>
            </a:r>
            <a:endParaRPr/>
          </a:p>
          <a:p>
            <a:pPr indent="-317500" lvl="0" marL="457200" rtl="0" algn="l">
              <a:lnSpc>
                <a:spcPct val="100000"/>
              </a:lnSpc>
              <a:spcBef>
                <a:spcPts val="0"/>
              </a:spcBef>
              <a:spcAft>
                <a:spcPts val="0"/>
              </a:spcAft>
              <a:buSzPts val="1400"/>
              <a:buChar char="-"/>
            </a:pPr>
            <a:r>
              <a:rPr lang="en"/>
              <a:t>More inspiration</a:t>
            </a:r>
            <a:endParaRPr/>
          </a:p>
          <a:p>
            <a:pPr indent="-317500" lvl="0" marL="457200" rtl="0" algn="l">
              <a:lnSpc>
                <a:spcPct val="100000"/>
              </a:lnSpc>
              <a:spcBef>
                <a:spcPts val="0"/>
              </a:spcBef>
              <a:spcAft>
                <a:spcPts val="0"/>
              </a:spcAft>
              <a:buSzPts val="1400"/>
              <a:buChar char="-"/>
            </a:pPr>
            <a:r>
              <a:rPr lang="en"/>
              <a:t>More real world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Let’s get this out of the way, before we talk about each week in detail.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They focus on fundamental concepts (FOCAL) and not on frameworks. It’s really about showing that you can handle control flow, functions, and data management/manipulation.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
                <a:solidFill>
                  <a:schemeClr val="dk1"/>
                </a:solidFill>
              </a:rPr>
              <a:t>Talk about designated  mentors (but others may do interviews still)</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They can happen any time that week (Monday to Friday)</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If you don’t get them by Friday of the specified week, let us know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6ebe6f1ab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16ebe6f1ab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a:solidFill>
                <a:schemeClr val="dk1"/>
              </a:solidFill>
            </a:endParaRPr>
          </a:p>
          <a:p>
            <a:pPr indent="0" lvl="0" marL="0" rtl="0" algn="l">
              <a:lnSpc>
                <a:spcPct val="115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Can (and should) retake if not perfect score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If you have any questions about assessment or anything else covered here, feel free to ask your Education Manager about this later.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6ebe6f1abf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6ebe6f1abf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6ebe6f1abf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16ebe6f1abf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6ebe6f1abf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6ebe6f1abf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Don’t worry about a question seeming silly, we’ve been asked everything before, and someone beside you has the same question!</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6ebe6f1abf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16ebe6f1abf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Don’t worry about a question seeming silly, we’ve been asked everything before, and someone beside you has the same question!</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6ebe6f1abf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6ebe6f1abf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6ebe6f1abf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6ebe6f1abf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Think about your code, plan it, and try something!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 Writing line-by-line will help your typing speed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 Writing line-by-line helps you memorize common keywords and methods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 Writing line-by-line gets you more familiar with the language's syntax</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  * Writing line-by-line builds habits and muscle memory</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6ebe6f1abf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6ebe6f1abf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Writing clean, readable code, is key!</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6ebe6f1ab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16ebe6f1abf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6ebe6f1abf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16ebe6f1abf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Failure is part of the process. No one reaches great success or learns anything without experiencing failure. It isn’t about getting knocked down, it is about getting back up and learning something each time!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It takes time. Come back to something later… and later again… and later again… sometimes it takes days, weeks, or months for something to click completely!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6ebe6f1ab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6ebe6f1abf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6ebe6f1abf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16ebe6f1ab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Create git repos, add and commit code, and push to github.</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Explain and utilize first principles for writing maintainable and testable code.</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Debug code by reading error messages.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Use FOCAL (any combination of functions, objects, callbacks, arrays, loops) to form a valid solution to a challenge/kata using JavaScript &amp; Node (and Google).</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Use Google and various discussion forums to search for help while solving problems.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Employ a methodical process of writing code incrementally while leveraging errors and experiments (error driven development).</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Demonstrate a basic understanding of recursion, including how it is used in solving programming problems.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Use test files, assertions and common libraries (Mocha, Chai) to write unit tests for code.</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Differentiate between primitive values and data structure, and how to use them together.</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Demonstrate an understanding of the Tree data structure and how recursion can be used to traverse them.</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Implement stylistic and organizational improvements to simple JavaScript/Node scripts.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Explain dependency management and utilize a package manager to import third-party JS libraries such as Mocha and Chai.</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sz="1200">
                <a:solidFill>
                  <a:srgbClr val="333333"/>
                </a:solidFill>
                <a:latin typeface="Roboto"/>
                <a:ea typeface="Roboto"/>
                <a:cs typeface="Roboto"/>
                <a:sym typeface="Roboto"/>
              </a:rPr>
              <a:t>●</a:t>
            </a:r>
            <a:r>
              <a:rPr lang="en" sz="700">
                <a:solidFill>
                  <a:srgbClr val="333333"/>
                </a:solidFill>
                <a:latin typeface="Times New Roman"/>
                <a:ea typeface="Times New Roman"/>
                <a:cs typeface="Times New Roman"/>
                <a:sym typeface="Times New Roman"/>
              </a:rPr>
              <a:t>      </a:t>
            </a:r>
            <a:r>
              <a:rPr lang="en">
                <a:solidFill>
                  <a:schemeClr val="dk1"/>
                </a:solidFill>
              </a:rPr>
              <a:t>Re-create and use higher order functions such as foreach, map, filter, reduce by using callbacks.</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Explain the difference between Client and Server code/responsibilities.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TCP to create a simple client/server implementation in Node.</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highlight>
                  <a:srgbClr val="FFFF00"/>
                </a:highlight>
              </a:rPr>
              <a:t>●</a:t>
            </a:r>
            <a:r>
              <a:rPr lang="en" sz="700">
                <a:solidFill>
                  <a:schemeClr val="dk1"/>
                </a:solidFill>
                <a:highlight>
                  <a:srgbClr val="FFFF00"/>
                </a:highlight>
                <a:latin typeface="Times New Roman"/>
                <a:ea typeface="Times New Roman"/>
                <a:cs typeface="Times New Roman"/>
                <a:sym typeface="Times New Roman"/>
              </a:rPr>
              <a:t>      </a:t>
            </a:r>
            <a:r>
              <a:rPr lang="en">
                <a:solidFill>
                  <a:schemeClr val="dk1"/>
                </a:solidFill>
                <a:highlight>
                  <a:srgbClr val="FFFF00"/>
                </a:highlight>
              </a:rPr>
              <a:t>Explain the two most important parts of an HTTP Request.</a:t>
            </a:r>
            <a:endParaRPr>
              <a:solidFill>
                <a:schemeClr val="dk1"/>
              </a:solidFill>
              <a:highlight>
                <a:srgbClr val="FFFF00"/>
              </a:highlight>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highlight>
                  <a:srgbClr val="FFFF00"/>
                </a:highlight>
              </a:rPr>
              <a:t>●</a:t>
            </a:r>
            <a:r>
              <a:rPr lang="en" sz="700">
                <a:solidFill>
                  <a:schemeClr val="dk1"/>
                </a:solidFill>
                <a:highlight>
                  <a:srgbClr val="FFFF00"/>
                </a:highlight>
                <a:latin typeface="Times New Roman"/>
                <a:ea typeface="Times New Roman"/>
                <a:cs typeface="Times New Roman"/>
                <a:sym typeface="Times New Roman"/>
              </a:rPr>
              <a:t>      </a:t>
            </a:r>
            <a:r>
              <a:rPr lang="en">
                <a:solidFill>
                  <a:schemeClr val="dk1"/>
                </a:solidFill>
                <a:highlight>
                  <a:srgbClr val="FFFF00"/>
                </a:highlight>
              </a:rPr>
              <a:t>Explain and use GET and POST correctly.</a:t>
            </a:r>
            <a:endParaRPr>
              <a:solidFill>
                <a:schemeClr val="dk1"/>
              </a:solidFill>
              <a:highlight>
                <a:srgbClr val="FFFF00"/>
              </a:highlight>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highlight>
                  <a:srgbClr val="FFFF00"/>
                </a:highlight>
              </a:rPr>
              <a:t>●</a:t>
            </a:r>
            <a:r>
              <a:rPr lang="en" sz="700">
                <a:solidFill>
                  <a:schemeClr val="dk1"/>
                </a:solidFill>
                <a:highlight>
                  <a:srgbClr val="FFFF00"/>
                </a:highlight>
                <a:latin typeface="Times New Roman"/>
                <a:ea typeface="Times New Roman"/>
                <a:cs typeface="Times New Roman"/>
                <a:sym typeface="Times New Roman"/>
              </a:rPr>
              <a:t>      </a:t>
            </a:r>
            <a:r>
              <a:rPr lang="en">
                <a:solidFill>
                  <a:schemeClr val="dk1"/>
                </a:solidFill>
                <a:highlight>
                  <a:srgbClr val="FFFF00"/>
                </a:highlight>
              </a:rPr>
              <a:t>Use command line HTTP clients such as cURL.</a:t>
            </a:r>
            <a:endParaRPr>
              <a:solidFill>
                <a:schemeClr val="dk1"/>
              </a:solidFill>
              <a:highlight>
                <a:srgbClr val="FFFF00"/>
              </a:highlight>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highlight>
                  <a:srgbClr val="FFFF00"/>
                </a:highlight>
              </a:rPr>
              <a:t>●</a:t>
            </a:r>
            <a:r>
              <a:rPr lang="en" sz="700">
                <a:solidFill>
                  <a:schemeClr val="dk1"/>
                </a:solidFill>
                <a:highlight>
                  <a:srgbClr val="FFFF00"/>
                </a:highlight>
                <a:latin typeface="Times New Roman"/>
                <a:ea typeface="Times New Roman"/>
                <a:cs typeface="Times New Roman"/>
                <a:sym typeface="Times New Roman"/>
              </a:rPr>
              <a:t>      </a:t>
            </a:r>
            <a:r>
              <a:rPr lang="en">
                <a:solidFill>
                  <a:schemeClr val="dk1"/>
                </a:solidFill>
                <a:highlight>
                  <a:srgbClr val="FFFF00"/>
                </a:highlight>
              </a:rPr>
              <a:t>Define the workflow involving an HTTP redirect.</a:t>
            </a:r>
            <a:endParaRPr>
              <a:solidFill>
                <a:schemeClr val="dk1"/>
              </a:solidFill>
              <a:highlight>
                <a:srgbClr val="FFFF00"/>
              </a:highlight>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highlight>
                  <a:srgbClr val="FFFF00"/>
                </a:highlight>
              </a:rPr>
              <a:t>●</a:t>
            </a:r>
            <a:r>
              <a:rPr lang="en" sz="700">
                <a:solidFill>
                  <a:schemeClr val="dk1"/>
                </a:solidFill>
                <a:highlight>
                  <a:srgbClr val="FFFF00"/>
                </a:highlight>
                <a:latin typeface="Times New Roman"/>
                <a:ea typeface="Times New Roman"/>
                <a:cs typeface="Times New Roman"/>
                <a:sym typeface="Times New Roman"/>
              </a:rPr>
              <a:t>      </a:t>
            </a:r>
            <a:r>
              <a:rPr lang="en">
                <a:solidFill>
                  <a:schemeClr val="dk1"/>
                </a:solidFill>
                <a:highlight>
                  <a:srgbClr val="FFFF00"/>
                </a:highlight>
              </a:rPr>
              <a:t>Interpret common HTTP status codes.</a:t>
            </a:r>
            <a:endParaRPr>
              <a:solidFill>
                <a:schemeClr val="dk1"/>
              </a:solidFill>
              <a:highlight>
                <a:srgbClr val="FFFF00"/>
              </a:highlight>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highlight>
                  <a:srgbClr val="FFFF00"/>
                </a:highlight>
              </a:rPr>
              <a:t>●</a:t>
            </a:r>
            <a:r>
              <a:rPr lang="en" sz="700">
                <a:solidFill>
                  <a:schemeClr val="dk1"/>
                </a:solidFill>
                <a:highlight>
                  <a:srgbClr val="FFFF00"/>
                </a:highlight>
                <a:latin typeface="Times New Roman"/>
                <a:ea typeface="Times New Roman"/>
                <a:cs typeface="Times New Roman"/>
                <a:sym typeface="Times New Roman"/>
              </a:rPr>
              <a:t>      </a:t>
            </a:r>
            <a:r>
              <a:rPr lang="en">
                <a:solidFill>
                  <a:schemeClr val="dk1"/>
                </a:solidFill>
                <a:highlight>
                  <a:srgbClr val="FFFF00"/>
                </a:highlight>
              </a:rPr>
              <a:t>Retrieve data from HTTP APIs that utilize JSON.</a:t>
            </a:r>
            <a:endParaRPr>
              <a:solidFill>
                <a:schemeClr val="dk1"/>
              </a:solidFill>
              <a:highlight>
                <a:srgbClr val="FFFF00"/>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1100"/>
              </a:spcBef>
              <a:spcAft>
                <a:spcPts val="0"/>
              </a:spcAft>
              <a:buClr>
                <a:schemeClr val="dk1"/>
              </a:buClr>
              <a:buSzPts val="1100"/>
              <a:buFont typeface="Arial"/>
              <a:buNone/>
            </a:pPr>
            <a:r>
              <a:rPr b="1" lang="en" sz="1000" u="sng">
                <a:solidFill>
                  <a:schemeClr val="dk1"/>
                </a:solidFill>
              </a:rPr>
              <a:t> </a:t>
            </a:r>
            <a:endParaRPr b="1" sz="1000" u="sng">
              <a:solidFill>
                <a:schemeClr val="dk1"/>
              </a:solidFill>
            </a:endParaRPr>
          </a:p>
          <a:p>
            <a:pPr indent="0" lvl="0" marL="0" rtl="0" algn="l">
              <a:lnSpc>
                <a:spcPct val="115000"/>
              </a:lnSpc>
              <a:spcBef>
                <a:spcPts val="2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Explain the two most important parts of an HTTP Request.</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Explain and use GET and POST correctly.</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command line HTTP clients such as cURL.</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Define the workflow involving an HTTP redirect.</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Interpret common HTTP status codes.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Retrieve data from HTTP APIs that utilize JSON.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Implement crud-like multi page web applications using Node and Express.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Explain the statelessness of HTTP and the major ways that it can be overcome (URLs and cookies).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Use cookies to persist state between requests.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Implement user authentication using best practices, including (encrypted) cookies and (hashed) passwords.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Explain the middleware pattern utilized by web servers like Express.</a:t>
            </a:r>
            <a:endParaRPr>
              <a:solidFill>
                <a:schemeClr val="dk1"/>
              </a:solidFill>
            </a:endParaRPr>
          </a:p>
          <a:p>
            <a:pPr indent="-22860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Create RESTful web server endpoints.</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HOUSE LABS White logo">
  <p:cSld name="TITLE_4">
    <p:spTree>
      <p:nvGrpSpPr>
        <p:cNvPr id="9" name="Shape 9"/>
        <p:cNvGrpSpPr/>
        <p:nvPr/>
      </p:nvGrpSpPr>
      <p:grpSpPr>
        <a:xfrm>
          <a:off x="0" y="0"/>
          <a:ext cx="0" cy="0"/>
          <a:chOff x="0" y="0"/>
          <a:chExt cx="0" cy="0"/>
        </a:xfrm>
      </p:grpSpPr>
      <p:pic>
        <p:nvPicPr>
          <p:cNvPr descr="lhl-logo_white_lrg.png" id="10" name="Google Shape;10;p19"/>
          <p:cNvPicPr preferRelativeResize="0"/>
          <p:nvPr/>
        </p:nvPicPr>
        <p:blipFill rotWithShape="1">
          <a:blip r:embed="rId2">
            <a:alphaModFix/>
          </a:blip>
          <a:srcRect b="0" l="0" r="0" t="0"/>
          <a:stretch/>
        </p:blipFill>
        <p:spPr>
          <a:xfrm>
            <a:off x="6147375" y="4317150"/>
            <a:ext cx="2762624" cy="5833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3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3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 photo">
  <p:cSld name="TITLE_ONLY_1">
    <p:bg>
      <p:bgPr>
        <a:noFill/>
      </p:bgPr>
    </p:bg>
    <p:spTree>
      <p:nvGrpSpPr>
        <p:cNvPr id="52" name="Shape 52"/>
        <p:cNvGrpSpPr/>
        <p:nvPr/>
      </p:nvGrpSpPr>
      <p:grpSpPr>
        <a:xfrm>
          <a:off x="0" y="0"/>
          <a:ext cx="0" cy="0"/>
          <a:chOff x="0" y="0"/>
          <a:chExt cx="0" cy="0"/>
        </a:xfrm>
      </p:grpSpPr>
      <p:pic>
        <p:nvPicPr>
          <p:cNvPr descr="lhl-logo_white_lrg.png" id="53" name="Google Shape;53;p38"/>
          <p:cNvPicPr preferRelativeResize="0"/>
          <p:nvPr/>
        </p:nvPicPr>
        <p:blipFill rotWithShape="1">
          <a:blip r:embed="rId2">
            <a:alphaModFix/>
          </a:blip>
          <a:srcRect b="0" l="0" r="0" t="0"/>
          <a:stretch/>
        </p:blipFill>
        <p:spPr>
          <a:xfrm>
            <a:off x="6381775" y="4404700"/>
            <a:ext cx="2488450" cy="5254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CAPTION_ONLY_1">
    <p:spTree>
      <p:nvGrpSpPr>
        <p:cNvPr id="54" name="Shape 54"/>
        <p:cNvGrpSpPr/>
        <p:nvPr/>
      </p:nvGrpSpPr>
      <p:grpSpPr>
        <a:xfrm>
          <a:off x="0" y="0"/>
          <a:ext cx="0" cy="0"/>
          <a:chOff x="0" y="0"/>
          <a:chExt cx="0" cy="0"/>
        </a:xfrm>
      </p:grpSpPr>
      <p:sp>
        <p:nvSpPr>
          <p:cNvPr id="55" name="Google Shape;55;p39"/>
          <p:cNvSpPr txBox="1"/>
          <p:nvPr>
            <p:ph idx="1" type="body"/>
          </p:nvPr>
        </p:nvSpPr>
        <p:spPr>
          <a:xfrm>
            <a:off x="420525" y="1096469"/>
            <a:ext cx="8229600" cy="2240700"/>
          </a:xfrm>
          <a:prstGeom prst="rect">
            <a:avLst/>
          </a:prstGeom>
          <a:noFill/>
          <a:ln>
            <a:noFill/>
          </a:ln>
        </p:spPr>
        <p:txBody>
          <a:bodyPr anchorCtr="0" anchor="t" bIns="91425" lIns="91425" spcFirstLastPara="1" rIns="91425" wrap="square" tIns="91425">
            <a:noAutofit/>
          </a:bodyPr>
          <a:lstStyle>
            <a:lvl1pPr indent="-228600" lvl="0" marL="457200" algn="ctr">
              <a:lnSpc>
                <a:spcPct val="115000"/>
              </a:lnSpc>
              <a:spcBef>
                <a:spcPts val="360"/>
              </a:spcBef>
              <a:spcAft>
                <a:spcPts val="0"/>
              </a:spcAft>
              <a:buSzPts val="1800"/>
              <a:buNone/>
              <a:defRPr sz="1800"/>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lhl-logo_white-background.jpg" id="56" name="Google Shape;56;p39"/>
          <p:cNvPicPr preferRelativeResize="0"/>
          <p:nvPr/>
        </p:nvPicPr>
        <p:blipFill rotWithShape="1">
          <a:blip r:embed="rId2">
            <a:alphaModFix/>
          </a:blip>
          <a:srcRect b="0" l="0" r="0" t="0"/>
          <a:stretch/>
        </p:blipFill>
        <p:spPr>
          <a:xfrm>
            <a:off x="6510288" y="4423034"/>
            <a:ext cx="2433175" cy="61984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blue background ">
  <p:cSld name="TITLE_1">
    <p:bg>
      <p:bgPr>
        <a:solidFill>
          <a:srgbClr val="012D3D"/>
        </a:solidFill>
      </p:bgPr>
    </p:bg>
    <p:spTree>
      <p:nvGrpSpPr>
        <p:cNvPr id="57" name="Shape 57"/>
        <p:cNvGrpSpPr/>
        <p:nvPr/>
      </p:nvGrpSpPr>
      <p:grpSpPr>
        <a:xfrm>
          <a:off x="0" y="0"/>
          <a:ext cx="0" cy="0"/>
          <a:chOff x="0" y="0"/>
          <a:chExt cx="0" cy="0"/>
        </a:xfrm>
      </p:grpSpPr>
      <p:sp>
        <p:nvSpPr>
          <p:cNvPr id="58" name="Google Shape;58;p40"/>
          <p:cNvSpPr txBox="1"/>
          <p:nvPr>
            <p:ph type="ctrTitle"/>
          </p:nvPr>
        </p:nvSpPr>
        <p:spPr>
          <a:xfrm>
            <a:off x="685800" y="1583342"/>
            <a:ext cx="7772400" cy="115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4800"/>
              <a:buFont typeface="Lato"/>
              <a:buNone/>
              <a:defRPr sz="4800">
                <a:solidFill>
                  <a:schemeClr val="dk1"/>
                </a:solidFill>
                <a:latin typeface="Lato"/>
                <a:ea typeface="Lato"/>
                <a:cs typeface="Lato"/>
                <a:sym typeface="Lato"/>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59" name="Google Shape;59;p40"/>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rgbClr val="A9DDE7"/>
              </a:buClr>
              <a:buSzPts val="1800"/>
              <a:buFont typeface="Lato"/>
              <a:buNone/>
              <a:defRPr>
                <a:solidFill>
                  <a:srgbClr val="A9DDE7"/>
                </a:solidFill>
                <a:latin typeface="Lato"/>
                <a:ea typeface="Lato"/>
                <a:cs typeface="Lato"/>
                <a:sym typeface="Lato"/>
              </a:defRPr>
            </a:lvl1pPr>
            <a:lvl2pPr lvl="1" algn="ctr">
              <a:lnSpc>
                <a:spcPct val="115000"/>
              </a:lnSpc>
              <a:spcBef>
                <a:spcPts val="1600"/>
              </a:spcBef>
              <a:spcAft>
                <a:spcPts val="0"/>
              </a:spcAft>
              <a:buClr>
                <a:srgbClr val="3B94D9"/>
              </a:buClr>
              <a:buSzPts val="3000"/>
              <a:buFont typeface="Lato"/>
              <a:buNone/>
              <a:defRPr sz="3000">
                <a:solidFill>
                  <a:srgbClr val="3B94D9"/>
                </a:solidFill>
                <a:latin typeface="Lato"/>
                <a:ea typeface="Lato"/>
                <a:cs typeface="Lato"/>
                <a:sym typeface="Lato"/>
              </a:defRPr>
            </a:lvl2pPr>
            <a:lvl3pPr lvl="2" algn="ctr">
              <a:lnSpc>
                <a:spcPct val="115000"/>
              </a:lnSpc>
              <a:spcBef>
                <a:spcPts val="1600"/>
              </a:spcBef>
              <a:spcAft>
                <a:spcPts val="0"/>
              </a:spcAft>
              <a:buClr>
                <a:srgbClr val="3B94D9"/>
              </a:buClr>
              <a:buSzPts val="3000"/>
              <a:buFont typeface="Lato"/>
              <a:buNone/>
              <a:defRPr sz="3000">
                <a:solidFill>
                  <a:srgbClr val="3B94D9"/>
                </a:solidFill>
                <a:latin typeface="Lato"/>
                <a:ea typeface="Lato"/>
                <a:cs typeface="Lato"/>
                <a:sym typeface="Lato"/>
              </a:defRPr>
            </a:lvl3pPr>
            <a:lvl4pPr lvl="3" algn="ctr">
              <a:lnSpc>
                <a:spcPct val="115000"/>
              </a:lnSpc>
              <a:spcBef>
                <a:spcPts val="1600"/>
              </a:spcBef>
              <a:spcAft>
                <a:spcPts val="0"/>
              </a:spcAft>
              <a:buClr>
                <a:srgbClr val="3B94D9"/>
              </a:buClr>
              <a:buSzPts val="3000"/>
              <a:buFont typeface="Lato"/>
              <a:buNone/>
              <a:defRPr sz="3000">
                <a:solidFill>
                  <a:srgbClr val="3B94D9"/>
                </a:solidFill>
                <a:latin typeface="Lato"/>
                <a:ea typeface="Lato"/>
                <a:cs typeface="Lato"/>
                <a:sym typeface="Lato"/>
              </a:defRPr>
            </a:lvl4pPr>
            <a:lvl5pPr lvl="4" algn="ctr">
              <a:lnSpc>
                <a:spcPct val="115000"/>
              </a:lnSpc>
              <a:spcBef>
                <a:spcPts val="1600"/>
              </a:spcBef>
              <a:spcAft>
                <a:spcPts val="0"/>
              </a:spcAft>
              <a:buClr>
                <a:srgbClr val="3B94D9"/>
              </a:buClr>
              <a:buSzPts val="3000"/>
              <a:buFont typeface="Lato"/>
              <a:buNone/>
              <a:defRPr sz="3000">
                <a:solidFill>
                  <a:srgbClr val="3B94D9"/>
                </a:solidFill>
                <a:latin typeface="Lato"/>
                <a:ea typeface="Lato"/>
                <a:cs typeface="Lato"/>
                <a:sym typeface="Lato"/>
              </a:defRPr>
            </a:lvl5pPr>
            <a:lvl6pPr lvl="5" algn="ctr">
              <a:lnSpc>
                <a:spcPct val="115000"/>
              </a:lnSpc>
              <a:spcBef>
                <a:spcPts val="1600"/>
              </a:spcBef>
              <a:spcAft>
                <a:spcPts val="0"/>
              </a:spcAft>
              <a:buClr>
                <a:srgbClr val="3B94D9"/>
              </a:buClr>
              <a:buSzPts val="3000"/>
              <a:buFont typeface="Lato"/>
              <a:buNone/>
              <a:defRPr sz="3000">
                <a:solidFill>
                  <a:srgbClr val="3B94D9"/>
                </a:solidFill>
                <a:latin typeface="Lato"/>
                <a:ea typeface="Lato"/>
                <a:cs typeface="Lato"/>
                <a:sym typeface="Lato"/>
              </a:defRPr>
            </a:lvl6pPr>
            <a:lvl7pPr lvl="6" algn="ctr">
              <a:lnSpc>
                <a:spcPct val="115000"/>
              </a:lnSpc>
              <a:spcBef>
                <a:spcPts val="1600"/>
              </a:spcBef>
              <a:spcAft>
                <a:spcPts val="0"/>
              </a:spcAft>
              <a:buClr>
                <a:srgbClr val="3B94D9"/>
              </a:buClr>
              <a:buSzPts val="3000"/>
              <a:buFont typeface="Lato"/>
              <a:buNone/>
              <a:defRPr sz="3000">
                <a:solidFill>
                  <a:srgbClr val="3B94D9"/>
                </a:solidFill>
                <a:latin typeface="Lato"/>
                <a:ea typeface="Lato"/>
                <a:cs typeface="Lato"/>
                <a:sym typeface="Lato"/>
              </a:defRPr>
            </a:lvl7pPr>
            <a:lvl8pPr lvl="7" algn="ctr">
              <a:lnSpc>
                <a:spcPct val="115000"/>
              </a:lnSpc>
              <a:spcBef>
                <a:spcPts val="1600"/>
              </a:spcBef>
              <a:spcAft>
                <a:spcPts val="0"/>
              </a:spcAft>
              <a:buClr>
                <a:srgbClr val="3B94D9"/>
              </a:buClr>
              <a:buSzPts val="3000"/>
              <a:buFont typeface="Lato"/>
              <a:buNone/>
              <a:defRPr sz="3000">
                <a:solidFill>
                  <a:srgbClr val="3B94D9"/>
                </a:solidFill>
                <a:latin typeface="Lato"/>
                <a:ea typeface="Lato"/>
                <a:cs typeface="Lato"/>
                <a:sym typeface="Lato"/>
              </a:defRPr>
            </a:lvl8pPr>
            <a:lvl9pPr lvl="8" algn="ctr">
              <a:lnSpc>
                <a:spcPct val="115000"/>
              </a:lnSpc>
              <a:spcBef>
                <a:spcPts val="1600"/>
              </a:spcBef>
              <a:spcAft>
                <a:spcPts val="1600"/>
              </a:spcAft>
              <a:buClr>
                <a:srgbClr val="3B94D9"/>
              </a:buClr>
              <a:buSzPts val="3000"/>
              <a:buFont typeface="Lato"/>
              <a:buNone/>
              <a:defRPr sz="3000">
                <a:solidFill>
                  <a:srgbClr val="3B94D9"/>
                </a:solidFill>
                <a:latin typeface="Lato"/>
                <a:ea typeface="Lato"/>
                <a:cs typeface="Lato"/>
                <a:sym typeface="Lato"/>
              </a:defRPr>
            </a:lvl9pPr>
          </a:lstStyle>
          <a:p/>
        </p:txBody>
      </p:sp>
      <p:pic>
        <p:nvPicPr>
          <p:cNvPr descr="lhl-logo_white_lrg.png" id="60" name="Google Shape;60;p40"/>
          <p:cNvPicPr preferRelativeResize="0"/>
          <p:nvPr/>
        </p:nvPicPr>
        <p:blipFill rotWithShape="1">
          <a:blip r:embed="rId2">
            <a:alphaModFix/>
          </a:blip>
          <a:srcRect b="0" l="0" r="0" t="0"/>
          <a:stretch/>
        </p:blipFill>
        <p:spPr>
          <a:xfrm>
            <a:off x="6381775" y="4404700"/>
            <a:ext cx="2488450" cy="525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blue background  1">
  <p:cSld name="TITLE_3">
    <p:bg>
      <p:bgPr>
        <a:solidFill>
          <a:srgbClr val="012D3D"/>
        </a:solidFill>
      </p:bgPr>
    </p:bg>
    <p:spTree>
      <p:nvGrpSpPr>
        <p:cNvPr id="61" name="Shape 61"/>
        <p:cNvGrpSpPr/>
        <p:nvPr/>
      </p:nvGrpSpPr>
      <p:grpSpPr>
        <a:xfrm>
          <a:off x="0" y="0"/>
          <a:ext cx="0" cy="0"/>
          <a:chOff x="0" y="0"/>
          <a:chExt cx="0" cy="0"/>
        </a:xfrm>
      </p:grpSpPr>
      <p:sp>
        <p:nvSpPr>
          <p:cNvPr id="62" name="Google Shape;62;p41"/>
          <p:cNvSpPr txBox="1"/>
          <p:nvPr>
            <p:ph type="ctrTitle"/>
          </p:nvPr>
        </p:nvSpPr>
        <p:spPr>
          <a:xfrm>
            <a:off x="685800" y="1583342"/>
            <a:ext cx="7772400" cy="115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800"/>
              <a:buFont typeface="Roboto"/>
              <a:buNone/>
              <a:defRPr sz="4800">
                <a:latin typeface="Roboto"/>
                <a:ea typeface="Roboto"/>
                <a:cs typeface="Roboto"/>
                <a:sym typeface="Roboto"/>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63" name="Google Shape;63;p41"/>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2"/>
              </a:buClr>
              <a:buSzPts val="1800"/>
              <a:buFont typeface="Roboto Slab"/>
              <a:buNone/>
              <a:defRPr>
                <a:solidFill>
                  <a:schemeClr val="dk2"/>
                </a:solidFill>
                <a:latin typeface="Roboto Slab"/>
                <a:ea typeface="Roboto Slab"/>
                <a:cs typeface="Roboto Slab"/>
                <a:sym typeface="Roboto Slab"/>
              </a:defRPr>
            </a:lvl1pPr>
            <a:lvl2pPr lvl="1" algn="ctr">
              <a:lnSpc>
                <a:spcPct val="115000"/>
              </a:lnSpc>
              <a:spcBef>
                <a:spcPts val="1600"/>
              </a:spcBef>
              <a:spcAft>
                <a:spcPts val="0"/>
              </a:spcAft>
              <a:buClr>
                <a:schemeClr val="dk2"/>
              </a:buClr>
              <a:buSzPts val="3000"/>
              <a:buNone/>
              <a:defRPr sz="3000">
                <a:solidFill>
                  <a:schemeClr val="dk2"/>
                </a:solidFill>
              </a:defRPr>
            </a:lvl2pPr>
            <a:lvl3pPr lvl="2" algn="ctr">
              <a:lnSpc>
                <a:spcPct val="115000"/>
              </a:lnSpc>
              <a:spcBef>
                <a:spcPts val="1600"/>
              </a:spcBef>
              <a:spcAft>
                <a:spcPts val="0"/>
              </a:spcAft>
              <a:buClr>
                <a:schemeClr val="dk2"/>
              </a:buClr>
              <a:buSzPts val="3000"/>
              <a:buNone/>
              <a:defRPr sz="3000">
                <a:solidFill>
                  <a:schemeClr val="dk2"/>
                </a:solidFill>
              </a:defRPr>
            </a:lvl3pPr>
            <a:lvl4pPr lvl="3" algn="ctr">
              <a:lnSpc>
                <a:spcPct val="115000"/>
              </a:lnSpc>
              <a:spcBef>
                <a:spcPts val="1600"/>
              </a:spcBef>
              <a:spcAft>
                <a:spcPts val="0"/>
              </a:spcAft>
              <a:buClr>
                <a:schemeClr val="dk2"/>
              </a:buClr>
              <a:buSzPts val="3000"/>
              <a:buNone/>
              <a:defRPr sz="3000">
                <a:solidFill>
                  <a:schemeClr val="dk2"/>
                </a:solidFill>
              </a:defRPr>
            </a:lvl4pPr>
            <a:lvl5pPr lvl="4" algn="ctr">
              <a:lnSpc>
                <a:spcPct val="115000"/>
              </a:lnSpc>
              <a:spcBef>
                <a:spcPts val="1600"/>
              </a:spcBef>
              <a:spcAft>
                <a:spcPts val="0"/>
              </a:spcAft>
              <a:buClr>
                <a:schemeClr val="dk2"/>
              </a:buClr>
              <a:buSzPts val="3000"/>
              <a:buNone/>
              <a:defRPr sz="3000">
                <a:solidFill>
                  <a:schemeClr val="dk2"/>
                </a:solidFill>
              </a:defRPr>
            </a:lvl5pPr>
            <a:lvl6pPr lvl="5" algn="ctr">
              <a:lnSpc>
                <a:spcPct val="115000"/>
              </a:lnSpc>
              <a:spcBef>
                <a:spcPts val="1600"/>
              </a:spcBef>
              <a:spcAft>
                <a:spcPts val="0"/>
              </a:spcAft>
              <a:buClr>
                <a:schemeClr val="dk2"/>
              </a:buClr>
              <a:buSzPts val="3000"/>
              <a:buNone/>
              <a:defRPr sz="3000">
                <a:solidFill>
                  <a:schemeClr val="dk2"/>
                </a:solidFill>
              </a:defRPr>
            </a:lvl6pPr>
            <a:lvl7pPr lvl="6" algn="ctr">
              <a:lnSpc>
                <a:spcPct val="115000"/>
              </a:lnSpc>
              <a:spcBef>
                <a:spcPts val="1600"/>
              </a:spcBef>
              <a:spcAft>
                <a:spcPts val="0"/>
              </a:spcAft>
              <a:buClr>
                <a:schemeClr val="dk2"/>
              </a:buClr>
              <a:buSzPts val="3000"/>
              <a:buNone/>
              <a:defRPr sz="3000">
                <a:solidFill>
                  <a:schemeClr val="dk2"/>
                </a:solidFill>
              </a:defRPr>
            </a:lvl7pPr>
            <a:lvl8pPr lvl="7" algn="ctr">
              <a:lnSpc>
                <a:spcPct val="115000"/>
              </a:lnSpc>
              <a:spcBef>
                <a:spcPts val="1600"/>
              </a:spcBef>
              <a:spcAft>
                <a:spcPts val="0"/>
              </a:spcAft>
              <a:buClr>
                <a:schemeClr val="dk2"/>
              </a:buClr>
              <a:buSzPts val="3000"/>
              <a:buNone/>
              <a:defRPr sz="3000">
                <a:solidFill>
                  <a:schemeClr val="dk2"/>
                </a:solidFill>
              </a:defRPr>
            </a:lvl8pPr>
            <a:lvl9pPr lvl="8" algn="ctr">
              <a:lnSpc>
                <a:spcPct val="115000"/>
              </a:lnSpc>
              <a:spcBef>
                <a:spcPts val="1600"/>
              </a:spcBef>
              <a:spcAft>
                <a:spcPts val="1600"/>
              </a:spcAft>
              <a:buClr>
                <a:schemeClr val="dk2"/>
              </a:buClr>
              <a:buSzPts val="3000"/>
              <a:buNone/>
              <a:defRPr sz="3000">
                <a:solidFill>
                  <a:schemeClr val="dk2"/>
                </a:solidFill>
              </a:defRPr>
            </a:lvl9pPr>
          </a:lstStyle>
          <a:p/>
        </p:txBody>
      </p:sp>
      <p:pic>
        <p:nvPicPr>
          <p:cNvPr descr="lhl-logo_white_lrg.png" id="64" name="Google Shape;64;p41"/>
          <p:cNvPicPr preferRelativeResize="0"/>
          <p:nvPr/>
        </p:nvPicPr>
        <p:blipFill rotWithShape="1">
          <a:blip r:embed="rId2">
            <a:alphaModFix/>
          </a:blip>
          <a:srcRect b="0" l="0" r="0" t="0"/>
          <a:stretch/>
        </p:blipFill>
        <p:spPr>
          <a:xfrm>
            <a:off x="6381775" y="4404700"/>
            <a:ext cx="2488450" cy="5254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HOUSE LABS White logo 1">
  <p:cSld name="TITLE_5">
    <p:spTree>
      <p:nvGrpSpPr>
        <p:cNvPr id="65" name="Shape 65"/>
        <p:cNvGrpSpPr/>
        <p:nvPr/>
      </p:nvGrpSpPr>
      <p:grpSpPr>
        <a:xfrm>
          <a:off x="0" y="0"/>
          <a:ext cx="0" cy="0"/>
          <a:chOff x="0" y="0"/>
          <a:chExt cx="0" cy="0"/>
        </a:xfrm>
      </p:grpSpPr>
      <p:pic>
        <p:nvPicPr>
          <p:cNvPr descr="lhl-logo_white_lrg.png" id="66" name="Google Shape;66;p42"/>
          <p:cNvPicPr preferRelativeResize="0"/>
          <p:nvPr/>
        </p:nvPicPr>
        <p:blipFill rotWithShape="1">
          <a:blip r:embed="rId2">
            <a:alphaModFix/>
          </a:blip>
          <a:srcRect b="0" l="0" r="0" t="0"/>
          <a:stretch/>
        </p:blipFill>
        <p:spPr>
          <a:xfrm>
            <a:off x="6147375" y="4317150"/>
            <a:ext cx="2762624" cy="5833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7" name="Shape 6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blue background " type="title">
  <p:cSld name="TITLE">
    <p:bg>
      <p:bgPr>
        <a:solidFill>
          <a:srgbClr val="012D3D"/>
        </a:solidFill>
      </p:bgPr>
    </p:bg>
    <p:spTree>
      <p:nvGrpSpPr>
        <p:cNvPr id="71" name="Shape 71"/>
        <p:cNvGrpSpPr/>
        <p:nvPr/>
      </p:nvGrpSpPr>
      <p:grpSpPr>
        <a:xfrm>
          <a:off x="0" y="0"/>
          <a:ext cx="0" cy="0"/>
          <a:chOff x="0" y="0"/>
          <a:chExt cx="0" cy="0"/>
        </a:xfrm>
      </p:grpSpPr>
      <p:sp>
        <p:nvSpPr>
          <p:cNvPr id="72" name="Google Shape;72;p2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Font typeface="Roboto"/>
              <a:buNone/>
              <a:defRPr sz="4800">
                <a:latin typeface="Roboto"/>
                <a:ea typeface="Roboto"/>
                <a:cs typeface="Roboto"/>
                <a:sym typeface="Roboto"/>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3" name="Google Shape;73;p21"/>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Roboto Slab"/>
              <a:buNone/>
              <a:defRPr>
                <a:solidFill>
                  <a:schemeClr val="dk2"/>
                </a:solidFill>
                <a:latin typeface="Roboto Slab"/>
                <a:ea typeface="Roboto Slab"/>
                <a:cs typeface="Roboto Slab"/>
                <a:sym typeface="Roboto Slab"/>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pic>
        <p:nvPicPr>
          <p:cNvPr descr="lhl-logo_white_lrg.png" id="74" name="Google Shape;74;p21"/>
          <p:cNvPicPr preferRelativeResize="0"/>
          <p:nvPr/>
        </p:nvPicPr>
        <p:blipFill rotWithShape="1">
          <a:blip r:embed="rId2">
            <a:alphaModFix/>
          </a:blip>
          <a:srcRect b="0" l="0" r="0" t="0"/>
          <a:stretch/>
        </p:blipFill>
        <p:spPr>
          <a:xfrm>
            <a:off x="6381775" y="4404700"/>
            <a:ext cx="2488450" cy="5254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background " type="twoColTx">
  <p:cSld name="TITLE_AND_TWO_COLUMNS">
    <p:bg>
      <p:bgPr>
        <a:solidFill>
          <a:srgbClr val="0377A1"/>
        </a:solidFill>
      </p:bgPr>
    </p:bg>
    <p:spTree>
      <p:nvGrpSpPr>
        <p:cNvPr id="75" name="Shape 75"/>
        <p:cNvGrpSpPr/>
        <p:nvPr/>
      </p:nvGrpSpPr>
      <p:grpSpPr>
        <a:xfrm>
          <a:off x="0" y="0"/>
          <a:ext cx="0" cy="0"/>
          <a:chOff x="0" y="0"/>
          <a:chExt cx="0" cy="0"/>
        </a:xfrm>
      </p:grpSpPr>
      <p:sp>
        <p:nvSpPr>
          <p:cNvPr id="76" name="Google Shape;76;p2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pic>
        <p:nvPicPr>
          <p:cNvPr descr="lhl-logo_white_lrg.png" id="77" name="Google Shape;77;p22"/>
          <p:cNvPicPr preferRelativeResize="0"/>
          <p:nvPr/>
        </p:nvPicPr>
        <p:blipFill rotWithShape="1">
          <a:blip r:embed="rId2">
            <a:alphaModFix/>
          </a:blip>
          <a:srcRect b="0" l="0" r="0" t="0"/>
          <a:stretch/>
        </p:blipFill>
        <p:spPr>
          <a:xfrm>
            <a:off x="6381775" y="4404700"/>
            <a:ext cx="2488450" cy="5254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CAPTION_ONLY">
    <p:spTree>
      <p:nvGrpSpPr>
        <p:cNvPr id="78" name="Shape 78"/>
        <p:cNvGrpSpPr/>
        <p:nvPr/>
      </p:nvGrpSpPr>
      <p:grpSpPr>
        <a:xfrm>
          <a:off x="0" y="0"/>
          <a:ext cx="0" cy="0"/>
          <a:chOff x="0" y="0"/>
          <a:chExt cx="0" cy="0"/>
        </a:xfrm>
      </p:grpSpPr>
      <p:sp>
        <p:nvSpPr>
          <p:cNvPr id="79" name="Google Shape;79;p23"/>
          <p:cNvSpPr txBox="1"/>
          <p:nvPr>
            <p:ph idx="1" type="body"/>
          </p:nvPr>
        </p:nvSpPr>
        <p:spPr>
          <a:xfrm>
            <a:off x="420525" y="1096469"/>
            <a:ext cx="8229600" cy="22407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pic>
        <p:nvPicPr>
          <p:cNvPr descr="lhl-logo_white-background.jpg" id="80" name="Google Shape;80;p23"/>
          <p:cNvPicPr preferRelativeResize="0"/>
          <p:nvPr/>
        </p:nvPicPr>
        <p:blipFill rotWithShape="1">
          <a:blip r:embed="rId2">
            <a:alphaModFix/>
          </a:blip>
          <a:srcRect b="0" l="0" r="0" t="0"/>
          <a:stretch/>
        </p:blipFill>
        <p:spPr>
          <a:xfrm>
            <a:off x="6510288" y="4423034"/>
            <a:ext cx="2433175" cy="61984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type="tx">
  <p:cSld name="TITLE_AND_BODY">
    <p:bg>
      <p:bgPr>
        <a:solidFill>
          <a:srgbClr val="DA5251"/>
        </a:solidFill>
      </p:bgPr>
    </p:bg>
    <p:spTree>
      <p:nvGrpSpPr>
        <p:cNvPr id="81" name="Shape 81"/>
        <p:cNvGrpSpPr/>
        <p:nvPr/>
      </p:nvGrpSpPr>
      <p:grpSpPr>
        <a:xfrm>
          <a:off x="0" y="0"/>
          <a:ext cx="0" cy="0"/>
          <a:chOff x="0" y="0"/>
          <a:chExt cx="0" cy="0"/>
        </a:xfrm>
      </p:grpSpPr>
      <p:sp>
        <p:nvSpPr>
          <p:cNvPr id="82" name="Google Shape;82;p2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pic>
        <p:nvPicPr>
          <p:cNvPr descr="lhl-logo_white_lrg.png" id="83" name="Google Shape;83;p24"/>
          <p:cNvPicPr preferRelativeResize="0"/>
          <p:nvPr/>
        </p:nvPicPr>
        <p:blipFill rotWithShape="1">
          <a:blip r:embed="rId2">
            <a:alphaModFix/>
          </a:blip>
          <a:srcRect b="0" l="0" r="0" t="0"/>
          <a:stretch/>
        </p:blipFill>
        <p:spPr>
          <a:xfrm>
            <a:off x="6381775" y="4404700"/>
            <a:ext cx="2488450" cy="5254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logo - photo" type="titleOnly">
  <p:cSld name="TITLE_ONLY">
    <p:bg>
      <p:bgPr>
        <a:noFill/>
      </p:bgPr>
    </p:bg>
    <p:spTree>
      <p:nvGrpSpPr>
        <p:cNvPr id="84" name="Shape 84"/>
        <p:cNvGrpSpPr/>
        <p:nvPr/>
      </p:nvGrpSpPr>
      <p:grpSpPr>
        <a:xfrm>
          <a:off x="0" y="0"/>
          <a:ext cx="0" cy="0"/>
          <a:chOff x="0" y="0"/>
          <a:chExt cx="0" cy="0"/>
        </a:xfrm>
      </p:grpSpPr>
      <p:pic>
        <p:nvPicPr>
          <p:cNvPr descr="lhl-logo_white_lrg.png" id="85" name="Google Shape;85;p25"/>
          <p:cNvPicPr preferRelativeResize="0"/>
          <p:nvPr/>
        </p:nvPicPr>
        <p:blipFill rotWithShape="1">
          <a:blip r:embed="rId2">
            <a:alphaModFix/>
          </a:blip>
          <a:srcRect b="0" l="0" r="0" t="0"/>
          <a:stretch/>
        </p:blipFill>
        <p:spPr>
          <a:xfrm>
            <a:off x="6381775" y="4404700"/>
            <a:ext cx="2488450" cy="525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 name="Google Shape;2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3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3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3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68" name="Shape 68"/>
        <p:cNvGrpSpPr/>
        <p:nvPr/>
      </p:nvGrpSpPr>
      <p:grpSpPr>
        <a:xfrm>
          <a:off x="0" y="0"/>
          <a:ext cx="0" cy="0"/>
          <a:chOff x="0" y="0"/>
          <a:chExt cx="0" cy="0"/>
        </a:xfrm>
      </p:grpSpPr>
      <p:sp>
        <p:nvSpPr>
          <p:cNvPr id="69" name="Google Shape;69;p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Roboto"/>
              <a:buNone/>
              <a:defRPr b="1" i="0" sz="36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0" name="Google Shape;70;p2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Roboto Slab"/>
              <a:buChar char="●"/>
              <a:defRPr b="0" i="0" sz="3000" u="none" cap="none" strike="noStrike">
                <a:solidFill>
                  <a:schemeClr val="dk1"/>
                </a:solidFill>
                <a:latin typeface="Roboto Slab"/>
                <a:ea typeface="Roboto Slab"/>
                <a:cs typeface="Roboto Slab"/>
                <a:sym typeface="Roboto Slab"/>
              </a:defRPr>
            </a:lvl1pPr>
            <a:lvl2pPr indent="-381000" lvl="1" marL="914400" marR="0" rtl="0" algn="l">
              <a:lnSpc>
                <a:spcPct val="100000"/>
              </a:lnSpc>
              <a:spcBef>
                <a:spcPts val="0"/>
              </a:spcBef>
              <a:spcAft>
                <a:spcPts val="0"/>
              </a:spcAft>
              <a:buClr>
                <a:schemeClr val="dk1"/>
              </a:buClr>
              <a:buSzPts val="2400"/>
              <a:buFont typeface="Roboto Slab"/>
              <a:buChar char="○"/>
              <a:defRPr b="0" i="0" sz="2400" u="none" cap="none" strike="noStrike">
                <a:solidFill>
                  <a:schemeClr val="dk1"/>
                </a:solidFill>
                <a:latin typeface="Roboto Slab"/>
                <a:ea typeface="Roboto Slab"/>
                <a:cs typeface="Roboto Slab"/>
                <a:sym typeface="Roboto Slab"/>
              </a:defRPr>
            </a:lvl2pPr>
            <a:lvl3pPr indent="-381000" lvl="2" marL="1371600" marR="0" rtl="0" algn="l">
              <a:lnSpc>
                <a:spcPct val="100000"/>
              </a:lnSpc>
              <a:spcBef>
                <a:spcPts val="0"/>
              </a:spcBef>
              <a:spcAft>
                <a:spcPts val="0"/>
              </a:spcAft>
              <a:buClr>
                <a:schemeClr val="dk1"/>
              </a:buClr>
              <a:buSzPts val="2400"/>
              <a:buFont typeface="Roboto Slab"/>
              <a:buChar char="■"/>
              <a:defRPr b="0" i="0" sz="2400" u="none" cap="none" strike="noStrike">
                <a:solidFill>
                  <a:schemeClr val="dk1"/>
                </a:solidFill>
                <a:latin typeface="Roboto Slab"/>
                <a:ea typeface="Roboto Slab"/>
                <a:cs typeface="Roboto Slab"/>
                <a:sym typeface="Roboto Slab"/>
              </a:defRPr>
            </a:lvl3pPr>
            <a:lvl4pPr indent="-342900" lvl="3" marL="1828800" marR="0" rtl="0" algn="l">
              <a:lnSpc>
                <a:spcPct val="100000"/>
              </a:lnSpc>
              <a:spcBef>
                <a:spcPts val="0"/>
              </a:spcBef>
              <a:spcAft>
                <a:spcPts val="0"/>
              </a:spcAft>
              <a:buClr>
                <a:schemeClr val="dk1"/>
              </a:buClr>
              <a:buSzPts val="1800"/>
              <a:buFont typeface="Roboto Slab"/>
              <a:buChar char="●"/>
              <a:defRPr b="0" i="0" sz="1800" u="none" cap="none" strike="noStrike">
                <a:solidFill>
                  <a:schemeClr val="dk1"/>
                </a:solidFill>
                <a:latin typeface="Roboto Slab"/>
                <a:ea typeface="Roboto Slab"/>
                <a:cs typeface="Roboto Slab"/>
                <a:sym typeface="Roboto Slab"/>
              </a:defRPr>
            </a:lvl4pPr>
            <a:lvl5pPr indent="-342900" lvl="4" marL="2286000" marR="0" rtl="0" algn="l">
              <a:lnSpc>
                <a:spcPct val="100000"/>
              </a:lnSpc>
              <a:spcBef>
                <a:spcPts val="0"/>
              </a:spcBef>
              <a:spcAft>
                <a:spcPts val="0"/>
              </a:spcAft>
              <a:buClr>
                <a:schemeClr val="dk1"/>
              </a:buClr>
              <a:buSzPts val="1800"/>
              <a:buFont typeface="Roboto Slab"/>
              <a:buChar char="○"/>
              <a:defRPr b="0" i="0" sz="1800" u="none" cap="none" strike="noStrike">
                <a:solidFill>
                  <a:schemeClr val="dk1"/>
                </a:solidFill>
                <a:latin typeface="Roboto Slab"/>
                <a:ea typeface="Roboto Slab"/>
                <a:cs typeface="Roboto Slab"/>
                <a:sym typeface="Roboto Slab"/>
              </a:defRPr>
            </a:lvl5pPr>
            <a:lvl6pPr indent="-342900" lvl="5" marL="2743200" marR="0" rtl="0" algn="l">
              <a:lnSpc>
                <a:spcPct val="100000"/>
              </a:lnSpc>
              <a:spcBef>
                <a:spcPts val="0"/>
              </a:spcBef>
              <a:spcAft>
                <a:spcPts val="0"/>
              </a:spcAft>
              <a:buClr>
                <a:schemeClr val="dk1"/>
              </a:buClr>
              <a:buSzPts val="1800"/>
              <a:buFont typeface="Roboto Slab"/>
              <a:buChar char="■"/>
              <a:defRPr b="0" i="0" sz="1800" u="none" cap="none" strike="noStrike">
                <a:solidFill>
                  <a:schemeClr val="dk1"/>
                </a:solidFill>
                <a:latin typeface="Roboto Slab"/>
                <a:ea typeface="Roboto Slab"/>
                <a:cs typeface="Roboto Slab"/>
                <a:sym typeface="Roboto Slab"/>
              </a:defRPr>
            </a:lvl6pPr>
            <a:lvl7pPr indent="-342900" lvl="6" marL="3200400" marR="0" rtl="0" algn="l">
              <a:lnSpc>
                <a:spcPct val="100000"/>
              </a:lnSpc>
              <a:spcBef>
                <a:spcPts val="0"/>
              </a:spcBef>
              <a:spcAft>
                <a:spcPts val="0"/>
              </a:spcAft>
              <a:buClr>
                <a:schemeClr val="dk1"/>
              </a:buClr>
              <a:buSzPts val="1800"/>
              <a:buFont typeface="Roboto Slab"/>
              <a:buChar char="●"/>
              <a:defRPr b="0" i="0" sz="1800" u="none" cap="none" strike="noStrike">
                <a:solidFill>
                  <a:schemeClr val="dk1"/>
                </a:solidFill>
                <a:latin typeface="Roboto Slab"/>
                <a:ea typeface="Roboto Slab"/>
                <a:cs typeface="Roboto Slab"/>
                <a:sym typeface="Roboto Slab"/>
              </a:defRPr>
            </a:lvl7pPr>
            <a:lvl8pPr indent="-342900" lvl="7" marL="3657600" marR="0" rtl="0" algn="l">
              <a:lnSpc>
                <a:spcPct val="100000"/>
              </a:lnSpc>
              <a:spcBef>
                <a:spcPts val="0"/>
              </a:spcBef>
              <a:spcAft>
                <a:spcPts val="0"/>
              </a:spcAft>
              <a:buClr>
                <a:schemeClr val="dk1"/>
              </a:buClr>
              <a:buSzPts val="1800"/>
              <a:buFont typeface="Roboto Slab"/>
              <a:buChar char="○"/>
              <a:defRPr b="0" i="0" sz="1800" u="none" cap="none" strike="noStrike">
                <a:solidFill>
                  <a:schemeClr val="dk1"/>
                </a:solidFill>
                <a:latin typeface="Roboto Slab"/>
                <a:ea typeface="Roboto Slab"/>
                <a:cs typeface="Roboto Slab"/>
                <a:sym typeface="Roboto Slab"/>
              </a:defRPr>
            </a:lvl8pPr>
            <a:lvl9pPr indent="-342900" lvl="8" marL="4114800" marR="0" rtl="0" algn="l">
              <a:lnSpc>
                <a:spcPct val="100000"/>
              </a:lnSpc>
              <a:spcBef>
                <a:spcPts val="0"/>
              </a:spcBef>
              <a:spcAft>
                <a:spcPts val="0"/>
              </a:spcAft>
              <a:buClr>
                <a:schemeClr val="dk1"/>
              </a:buClr>
              <a:buSzPts val="1800"/>
              <a:buFont typeface="Roboto Slab"/>
              <a:buChar char="■"/>
              <a:defRPr b="0" i="0" sz="1800" u="none" cap="none" strike="noStrike">
                <a:solidFill>
                  <a:schemeClr val="dk1"/>
                </a:solidFill>
                <a:latin typeface="Roboto Slab"/>
                <a:ea typeface="Roboto Slab"/>
                <a:cs typeface="Roboto Slab"/>
                <a:sym typeface="Roboto Slab"/>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hyperlink" Target="https://code.visualstudio.com/" TargetMode="External"/><Relationship Id="rId4" Type="http://schemas.openxmlformats.org/officeDocument/2006/relationships/hyperlink" Target="https://code.visualstudio.com/shortcuts/keyboard-shortcuts-linux.pdf" TargetMode="External"/><Relationship Id="rId5" Type="http://schemas.openxmlformats.org/officeDocument/2006/relationships/hyperlink" Target="https://code.visualstudio.com/shortcuts/keyboard-shortcuts-macos.pdf" TargetMode="External"/><Relationship Id="rId6" Type="http://schemas.openxmlformats.org/officeDocument/2006/relationships/hyperlink" Target="https://code.visualstudio.com/shortcuts/keyboard-shortcuts-windows.pdf" TargetMode="External"/><Relationship Id="rId7"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hyperlink" Target="https://github.com/features/copilot" TargetMode="External"/><Relationship Id="rId4" Type="http://schemas.openxmlformats.org/officeDocument/2006/relationships/hyperlink" Target="https://marketplace.visualstudio.com/items?itemName=dbaeumer.vscode-eslint" TargetMode="External"/><Relationship Id="rId5" Type="http://schemas.openxmlformats.org/officeDocument/2006/relationships/hyperlink" Target="https://marketplace.visualstudio.com/items?itemName=2gua.rainbow-brackets" TargetMode="External"/><Relationship Id="rId6" Type="http://schemas.openxmlformats.org/officeDocument/2006/relationships/hyperlink" Target="https://marketplace.visualstudio.com/items?itemName=esbenp.prettier-vscode" TargetMode="External"/><Relationship Id="rId7"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14.png"/><Relationship Id="rId13" Type="http://schemas.openxmlformats.org/officeDocument/2006/relationships/image" Target="../media/image25.png"/><Relationship Id="rId12" Type="http://schemas.openxmlformats.org/officeDocument/2006/relationships/image" Target="../media/image17.png"/><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30.png"/><Relationship Id="rId5" Type="http://schemas.openxmlformats.org/officeDocument/2006/relationships/image" Target="../media/image16.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D3D"/>
        </a:solidFill>
      </p:bgPr>
    </p:bg>
    <p:spTree>
      <p:nvGrpSpPr>
        <p:cNvPr id="90" name="Shape 90"/>
        <p:cNvGrpSpPr/>
        <p:nvPr/>
      </p:nvGrpSpPr>
      <p:grpSpPr>
        <a:xfrm>
          <a:off x="0" y="0"/>
          <a:ext cx="0" cy="0"/>
          <a:chOff x="0" y="0"/>
          <a:chExt cx="0" cy="0"/>
        </a:xfrm>
      </p:grpSpPr>
      <p:pic>
        <p:nvPicPr>
          <p:cNvPr id="91" name="Google Shape;91;p1"/>
          <p:cNvPicPr preferRelativeResize="0"/>
          <p:nvPr/>
        </p:nvPicPr>
        <p:blipFill rotWithShape="1">
          <a:blip r:embed="rId3">
            <a:alphaModFix/>
          </a:blip>
          <a:srcRect b="0" l="0" r="0" t="0"/>
          <a:stretch/>
        </p:blipFill>
        <p:spPr>
          <a:xfrm>
            <a:off x="2044413" y="2038059"/>
            <a:ext cx="5055175" cy="1067375"/>
          </a:xfrm>
          <a:prstGeom prst="rect">
            <a:avLst/>
          </a:prstGeom>
          <a:noFill/>
          <a:ln>
            <a:noFill/>
          </a:ln>
        </p:spPr>
      </p:pic>
      <p:sp>
        <p:nvSpPr>
          <p:cNvPr id="92" name="Google Shape;92;p1"/>
          <p:cNvSpPr/>
          <p:nvPr/>
        </p:nvSpPr>
        <p:spPr>
          <a:xfrm>
            <a:off x="5830850" y="4026650"/>
            <a:ext cx="3313200" cy="1116900"/>
          </a:xfrm>
          <a:prstGeom prst="rect">
            <a:avLst/>
          </a:prstGeom>
          <a:solidFill>
            <a:srgbClr val="012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
          <p:cNvSpPr txBox="1"/>
          <p:nvPr/>
        </p:nvSpPr>
        <p:spPr>
          <a:xfrm>
            <a:off x="278100" y="2171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DA5251"/>
                </a:solidFill>
                <a:latin typeface="Proxima Nova"/>
                <a:ea typeface="Proxima Nova"/>
                <a:cs typeface="Proxima Nova"/>
                <a:sym typeface="Proxima Nova"/>
              </a:rPr>
              <a:t>Welcome to…</a:t>
            </a:r>
            <a:endParaRPr b="1" i="0" sz="4800" u="none" cap="none" strike="noStrike">
              <a:solidFill>
                <a:srgbClr val="DA525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5"/>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MODULE 4 (Weeks 8 - 11)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 Intro to Front - End Development </a:t>
            </a:r>
            <a:endParaRPr b="1" i="0" sz="4500" u="none" cap="none" strike="noStrike">
              <a:solidFill>
                <a:srgbClr val="DA5251"/>
              </a:solidFill>
              <a:latin typeface="Proxima Nova"/>
              <a:ea typeface="Proxima Nova"/>
              <a:cs typeface="Proxima Nova"/>
              <a:sym typeface="Proxima Nova"/>
            </a:endParaRPr>
          </a:p>
        </p:txBody>
      </p:sp>
      <p:sp>
        <p:nvSpPr>
          <p:cNvPr id="164" name="Google Shape;164;p5"/>
          <p:cNvSpPr txBox="1"/>
          <p:nvPr/>
        </p:nvSpPr>
        <p:spPr>
          <a:xfrm>
            <a:off x="490950" y="2921875"/>
            <a:ext cx="79728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100"/>
              <a:buFont typeface="Arial"/>
              <a:buNone/>
            </a:pPr>
            <a:r>
              <a:rPr b="0" i="0" lang="en" sz="1800" u="none" cap="none" strike="noStrike">
                <a:solidFill>
                  <a:schemeClr val="lt1"/>
                </a:solidFill>
                <a:latin typeface="Proxima Nova"/>
                <a:ea typeface="Proxima Nova"/>
                <a:cs typeface="Proxima Nova"/>
                <a:sym typeface="Proxima Nova"/>
              </a:rPr>
              <a:t>Front-end -- Client-side JS. Browsers. jQuery, HTML, CSS, Box Model. AJAX</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Slab"/>
              <a:ea typeface="Roboto Slab"/>
              <a:cs typeface="Roboto Slab"/>
              <a:sym typeface="Roboto Slab"/>
            </a:endParaRPr>
          </a:p>
        </p:txBody>
      </p:sp>
      <p:pic>
        <p:nvPicPr>
          <p:cNvPr id="165" name="Google Shape;165;p5"/>
          <p:cNvPicPr preferRelativeResize="0"/>
          <p:nvPr/>
        </p:nvPicPr>
        <p:blipFill rotWithShape="1">
          <a:blip r:embed="rId3">
            <a:alphaModFix/>
          </a:blip>
          <a:srcRect b="0" l="0" r="0" t="0"/>
          <a:stretch/>
        </p:blipFill>
        <p:spPr>
          <a:xfrm>
            <a:off x="207450" y="3837250"/>
            <a:ext cx="1115750" cy="1115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MODULE 5 (Weeks 12 - 13)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 Relational Databases and SQL</a:t>
            </a:r>
            <a:r>
              <a:rPr b="1" i="0" lang="en" sz="4800" u="none" cap="none" strike="noStrike">
                <a:solidFill>
                  <a:srgbClr val="DA5251"/>
                </a:solidFill>
                <a:latin typeface="Roboto"/>
                <a:ea typeface="Roboto"/>
                <a:cs typeface="Roboto"/>
                <a:sym typeface="Roboto"/>
              </a:rPr>
              <a:t> </a:t>
            </a:r>
            <a:endParaRPr b="1" i="0" sz="4800" u="none" cap="none" strike="noStrike">
              <a:solidFill>
                <a:srgbClr val="DA525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p:txBody>
      </p:sp>
      <p:sp>
        <p:nvSpPr>
          <p:cNvPr id="171" name="Google Shape;171;p6"/>
          <p:cNvSpPr txBox="1"/>
          <p:nvPr/>
        </p:nvSpPr>
        <p:spPr>
          <a:xfrm>
            <a:off x="719650" y="2529575"/>
            <a:ext cx="73578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chemeClr val="dk1"/>
              </a:buClr>
              <a:buSzPts val="1100"/>
              <a:buFont typeface="Arial"/>
              <a:buNone/>
            </a:pPr>
            <a:r>
              <a:rPr b="0" i="0" lang="en" sz="1800" u="none" cap="none" strike="noStrike">
                <a:solidFill>
                  <a:schemeClr val="lt1"/>
                </a:solidFill>
                <a:latin typeface="Proxima Nova"/>
                <a:ea typeface="Proxima Nova"/>
                <a:cs typeface="Proxima Nova"/>
                <a:sym typeface="Proxima Nova"/>
              </a:rPr>
              <a:t>Data -- Relational Databases, SQL, Data Design. Postgres.</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Slab"/>
              <a:ea typeface="Roboto Slab"/>
              <a:cs typeface="Roboto Slab"/>
              <a:sym typeface="Roboto Slab"/>
            </a:endParaRPr>
          </a:p>
        </p:txBody>
      </p:sp>
      <p:pic>
        <p:nvPicPr>
          <p:cNvPr id="172" name="Google Shape;172;p6"/>
          <p:cNvPicPr preferRelativeResize="0"/>
          <p:nvPr/>
        </p:nvPicPr>
        <p:blipFill rotWithShape="1">
          <a:blip r:embed="rId3">
            <a:alphaModFix/>
          </a:blip>
          <a:srcRect b="0" l="0" r="0" t="0"/>
          <a:stretch/>
        </p:blipFill>
        <p:spPr>
          <a:xfrm>
            <a:off x="239575" y="3917825"/>
            <a:ext cx="986100" cy="98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7"/>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MODULE 6 (Weeks 14 - 15)</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 Mid-Term Project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p:txBody>
      </p:sp>
      <p:sp>
        <p:nvSpPr>
          <p:cNvPr id="178" name="Google Shape;178;p7"/>
          <p:cNvSpPr txBox="1"/>
          <p:nvPr/>
        </p:nvSpPr>
        <p:spPr>
          <a:xfrm>
            <a:off x="1090150" y="2573175"/>
            <a:ext cx="7357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Roboto Slab"/>
                <a:ea typeface="Roboto Slab"/>
                <a:cs typeface="Roboto Slab"/>
                <a:sym typeface="Roboto Slab"/>
              </a:rPr>
              <a:t>We choose the groups, you pick from a list of possible projects. </a:t>
            </a:r>
            <a:endParaRPr b="0" i="0" sz="1800" u="none" cap="none" strike="noStrike">
              <a:solidFill>
                <a:schemeClr val="lt1"/>
              </a:solidFill>
              <a:latin typeface="Roboto Slab"/>
              <a:ea typeface="Roboto Slab"/>
              <a:cs typeface="Roboto Slab"/>
              <a:sym typeface="Roboto Slab"/>
            </a:endParaRPr>
          </a:p>
        </p:txBody>
      </p:sp>
      <p:pic>
        <p:nvPicPr>
          <p:cNvPr id="179" name="Google Shape;179;p7"/>
          <p:cNvPicPr preferRelativeResize="0"/>
          <p:nvPr/>
        </p:nvPicPr>
        <p:blipFill rotWithShape="1">
          <a:blip r:embed="rId3">
            <a:alphaModFix/>
          </a:blip>
          <a:srcRect b="0" l="0" r="0" t="0"/>
          <a:stretch/>
        </p:blipFill>
        <p:spPr>
          <a:xfrm>
            <a:off x="152400" y="3682825"/>
            <a:ext cx="1308275" cy="1308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8"/>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MODULE 7 (Weeks 16 - 19)</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 React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p:txBody>
      </p:sp>
      <p:pic>
        <p:nvPicPr>
          <p:cNvPr id="185" name="Google Shape;185;p8"/>
          <p:cNvPicPr preferRelativeResize="0"/>
          <p:nvPr/>
        </p:nvPicPr>
        <p:blipFill rotWithShape="1">
          <a:blip r:embed="rId3">
            <a:alphaModFix/>
          </a:blip>
          <a:srcRect b="0" l="0" r="0" t="0"/>
          <a:stretch/>
        </p:blipFill>
        <p:spPr>
          <a:xfrm>
            <a:off x="239575" y="3840250"/>
            <a:ext cx="1108550" cy="1108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9"/>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MODULE 8 (Weeks 20 - 21)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 Automated</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Testing in React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p:txBody>
      </p:sp>
      <p:pic>
        <p:nvPicPr>
          <p:cNvPr id="191" name="Google Shape;191;p9"/>
          <p:cNvPicPr preferRelativeResize="0"/>
          <p:nvPr/>
        </p:nvPicPr>
        <p:blipFill rotWithShape="1">
          <a:blip r:embed="rId3">
            <a:alphaModFix/>
          </a:blip>
          <a:srcRect b="0" l="0" r="0" t="0"/>
          <a:stretch/>
        </p:blipFill>
        <p:spPr>
          <a:xfrm>
            <a:off x="239575" y="3840250"/>
            <a:ext cx="1108550" cy="1108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0"/>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MODULE 9</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Ruby on Rails</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(Weeks 22 - 26 ) </a:t>
            </a:r>
            <a:endParaRPr b="1" i="0" sz="4500" u="none" cap="none" strike="noStrike">
              <a:solidFill>
                <a:srgbClr val="DA5251"/>
              </a:solidFill>
              <a:latin typeface="Proxima Nova"/>
              <a:ea typeface="Proxima Nova"/>
              <a:cs typeface="Proxima Nova"/>
              <a:sym typeface="Proxima Nova"/>
            </a:endParaRPr>
          </a:p>
        </p:txBody>
      </p:sp>
      <p:pic>
        <p:nvPicPr>
          <p:cNvPr id="197" name="Google Shape;197;p10"/>
          <p:cNvPicPr preferRelativeResize="0"/>
          <p:nvPr/>
        </p:nvPicPr>
        <p:blipFill rotWithShape="1">
          <a:blip r:embed="rId3">
            <a:alphaModFix/>
          </a:blip>
          <a:srcRect b="0" l="0" r="0" t="0"/>
          <a:stretch/>
        </p:blipFill>
        <p:spPr>
          <a:xfrm>
            <a:off x="152400" y="3728275"/>
            <a:ext cx="1262825" cy="1262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1"/>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MODULE 10 (Weeks 27 - 30 )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 Final Projects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Proxima Nova"/>
                <a:ea typeface="Proxima Nova"/>
                <a:cs typeface="Proxima Nova"/>
                <a:sym typeface="Proxima Nova"/>
              </a:rPr>
              <a:t>You choose the group, you choose the project!</a:t>
            </a:r>
            <a:endParaRPr b="0" i="0" sz="1800" u="none" cap="none" strike="noStrike">
              <a:solidFill>
                <a:schemeClr val="lt1"/>
              </a:solidFill>
              <a:latin typeface="Proxima Nova"/>
              <a:ea typeface="Proxima Nova"/>
              <a:cs typeface="Proxima Nova"/>
              <a:sym typeface="Proxima Nova"/>
            </a:endParaRPr>
          </a:p>
        </p:txBody>
      </p:sp>
      <p:pic>
        <p:nvPicPr>
          <p:cNvPr id="203" name="Google Shape;203;p11"/>
          <p:cNvPicPr preferRelativeResize="0"/>
          <p:nvPr/>
        </p:nvPicPr>
        <p:blipFill rotWithShape="1">
          <a:blip r:embed="rId3">
            <a:alphaModFix/>
          </a:blip>
          <a:srcRect b="0" l="0" r="0" t="0"/>
          <a:stretch/>
        </p:blipFill>
        <p:spPr>
          <a:xfrm>
            <a:off x="152400" y="3900775"/>
            <a:ext cx="1090325" cy="1090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2"/>
          <p:cNvSpPr txBox="1"/>
          <p:nvPr>
            <p:ph idx="1" type="subTitle"/>
          </p:nvPr>
        </p:nvSpPr>
        <p:spPr>
          <a:xfrm>
            <a:off x="490950" y="1137875"/>
            <a:ext cx="8157600" cy="382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b="1" lang="en" sz="1800">
                <a:solidFill>
                  <a:srgbClr val="FF6867"/>
                </a:solidFill>
                <a:latin typeface="Roboto"/>
                <a:ea typeface="Roboto"/>
                <a:cs typeface="Roboto"/>
                <a:sym typeface="Roboto"/>
              </a:rPr>
              <a:t>1:</a:t>
            </a:r>
            <a:r>
              <a:rPr lang="en" sz="1800">
                <a:solidFill>
                  <a:srgbClr val="012D3D"/>
                </a:solidFill>
                <a:latin typeface="Roboto"/>
                <a:ea typeface="Roboto"/>
                <a:cs typeface="Roboto"/>
                <a:sym typeface="Roboto"/>
              </a:rPr>
              <a:t> </a:t>
            </a:r>
            <a:r>
              <a:rPr lang="en" sz="1800">
                <a:solidFill>
                  <a:schemeClr val="lt1"/>
                </a:solidFill>
              </a:rPr>
              <a:t>Due Week 4 - Lotide due</a:t>
            </a:r>
            <a:endParaRPr sz="1800">
              <a:solidFill>
                <a:schemeClr val="lt1"/>
              </a:solidFill>
            </a:endParaRPr>
          </a:p>
          <a:p>
            <a:pPr indent="0" lvl="0" marL="0" rtl="0" algn="l">
              <a:lnSpc>
                <a:spcPct val="100000"/>
              </a:lnSpc>
              <a:spcBef>
                <a:spcPts val="600"/>
              </a:spcBef>
              <a:spcAft>
                <a:spcPts val="0"/>
              </a:spcAft>
              <a:buSzPts val="3000"/>
              <a:buNone/>
            </a:pPr>
            <a:r>
              <a:rPr b="1" lang="en" sz="1800">
                <a:solidFill>
                  <a:srgbClr val="FF6867"/>
                </a:solidFill>
                <a:latin typeface="Roboto"/>
                <a:ea typeface="Roboto"/>
                <a:cs typeface="Roboto"/>
                <a:sym typeface="Roboto"/>
              </a:rPr>
              <a:t>2:</a:t>
            </a:r>
            <a:r>
              <a:rPr lang="en" sz="1800">
                <a:solidFill>
                  <a:srgbClr val="012D3D"/>
                </a:solidFill>
                <a:latin typeface="Roboto"/>
                <a:ea typeface="Roboto"/>
                <a:cs typeface="Roboto"/>
                <a:sym typeface="Roboto"/>
              </a:rPr>
              <a:t> </a:t>
            </a:r>
            <a:r>
              <a:rPr lang="en" sz="1800">
                <a:solidFill>
                  <a:schemeClr val="lt1"/>
                </a:solidFill>
              </a:rPr>
              <a:t>Due Week 5 - Snek due</a:t>
            </a:r>
            <a:endParaRPr sz="1800">
              <a:solidFill>
                <a:schemeClr val="lt1"/>
              </a:solidFill>
            </a:endParaRPr>
          </a:p>
          <a:p>
            <a:pPr indent="0" lvl="0" marL="0" rtl="0" algn="l">
              <a:lnSpc>
                <a:spcPct val="100000"/>
              </a:lnSpc>
              <a:spcBef>
                <a:spcPts val="600"/>
              </a:spcBef>
              <a:spcAft>
                <a:spcPts val="0"/>
              </a:spcAft>
              <a:buSzPts val="3000"/>
              <a:buNone/>
            </a:pPr>
            <a:r>
              <a:rPr b="1" lang="en" sz="1800">
                <a:solidFill>
                  <a:srgbClr val="FF6867"/>
                </a:solidFill>
                <a:latin typeface="Roboto"/>
                <a:ea typeface="Roboto"/>
                <a:cs typeface="Roboto"/>
                <a:sym typeface="Roboto"/>
              </a:rPr>
              <a:t>3:</a:t>
            </a:r>
            <a:r>
              <a:rPr lang="en" sz="1800">
                <a:solidFill>
                  <a:srgbClr val="012D3D"/>
                </a:solidFill>
                <a:latin typeface="Roboto"/>
                <a:ea typeface="Roboto"/>
                <a:cs typeface="Roboto"/>
                <a:sym typeface="Roboto"/>
              </a:rPr>
              <a:t> </a:t>
            </a:r>
            <a:r>
              <a:rPr lang="en" sz="1800">
                <a:solidFill>
                  <a:schemeClr val="lt1"/>
                </a:solidFill>
              </a:rPr>
              <a:t>Due Week 7 - TinyApp due</a:t>
            </a:r>
            <a:endParaRPr sz="1800">
              <a:solidFill>
                <a:schemeClr val="lt1"/>
              </a:solidFill>
            </a:endParaRPr>
          </a:p>
          <a:p>
            <a:pPr indent="0" lvl="0" marL="0" rtl="0" algn="l">
              <a:lnSpc>
                <a:spcPct val="100000"/>
              </a:lnSpc>
              <a:spcBef>
                <a:spcPts val="600"/>
              </a:spcBef>
              <a:spcAft>
                <a:spcPts val="0"/>
              </a:spcAft>
              <a:buSzPts val="3000"/>
              <a:buNone/>
            </a:pPr>
            <a:r>
              <a:rPr b="1" lang="en" sz="1800">
                <a:solidFill>
                  <a:srgbClr val="FF6867"/>
                </a:solidFill>
                <a:latin typeface="Roboto"/>
                <a:ea typeface="Roboto"/>
                <a:cs typeface="Roboto"/>
                <a:sym typeface="Roboto"/>
              </a:rPr>
              <a:t>4:</a:t>
            </a:r>
            <a:r>
              <a:rPr lang="en" sz="1800">
                <a:solidFill>
                  <a:srgbClr val="012D3D"/>
                </a:solidFill>
                <a:latin typeface="Roboto"/>
                <a:ea typeface="Roboto"/>
                <a:cs typeface="Roboto"/>
                <a:sym typeface="Roboto"/>
              </a:rPr>
              <a:t> </a:t>
            </a:r>
            <a:r>
              <a:rPr lang="en" sz="1800">
                <a:solidFill>
                  <a:schemeClr val="lt1"/>
                </a:solidFill>
              </a:rPr>
              <a:t>Due Week 10 - Tweeter due</a:t>
            </a:r>
            <a:endParaRPr sz="1800">
              <a:solidFill>
                <a:schemeClr val="lt1"/>
              </a:solidFill>
            </a:endParaRPr>
          </a:p>
          <a:p>
            <a:pPr indent="0" lvl="0" marL="0" rtl="0" algn="l">
              <a:lnSpc>
                <a:spcPct val="100000"/>
              </a:lnSpc>
              <a:spcBef>
                <a:spcPts val="600"/>
              </a:spcBef>
              <a:spcAft>
                <a:spcPts val="0"/>
              </a:spcAft>
              <a:buSzPts val="3000"/>
              <a:buNone/>
            </a:pPr>
            <a:r>
              <a:rPr b="1" lang="en" sz="1800">
                <a:solidFill>
                  <a:srgbClr val="FF6867"/>
                </a:solidFill>
                <a:latin typeface="Roboto"/>
                <a:ea typeface="Roboto"/>
                <a:cs typeface="Roboto"/>
                <a:sym typeface="Roboto"/>
              </a:rPr>
              <a:t>5:</a:t>
            </a:r>
            <a:r>
              <a:rPr lang="en" sz="1800">
                <a:solidFill>
                  <a:srgbClr val="012D3D"/>
                </a:solidFill>
                <a:latin typeface="Roboto"/>
                <a:ea typeface="Roboto"/>
                <a:cs typeface="Roboto"/>
                <a:sym typeface="Roboto"/>
              </a:rPr>
              <a:t> </a:t>
            </a:r>
            <a:r>
              <a:rPr lang="en" sz="1800">
                <a:solidFill>
                  <a:schemeClr val="lt1"/>
                </a:solidFill>
              </a:rPr>
              <a:t>Due Week 13 - LighthouseBnB due</a:t>
            </a:r>
            <a:br>
              <a:rPr lang="en" sz="1800">
                <a:solidFill>
                  <a:schemeClr val="lt1"/>
                </a:solidFill>
              </a:rPr>
            </a:br>
            <a:r>
              <a:rPr b="1" lang="en" sz="1800">
                <a:solidFill>
                  <a:srgbClr val="FF6867"/>
                </a:solidFill>
                <a:latin typeface="Roboto"/>
                <a:ea typeface="Roboto"/>
                <a:cs typeface="Roboto"/>
                <a:sym typeface="Roboto"/>
              </a:rPr>
              <a:t>6:</a:t>
            </a:r>
            <a:r>
              <a:rPr lang="en" sz="1800">
                <a:solidFill>
                  <a:srgbClr val="012D3D"/>
                </a:solidFill>
                <a:latin typeface="Roboto"/>
                <a:ea typeface="Roboto"/>
                <a:cs typeface="Roboto"/>
                <a:sym typeface="Roboto"/>
              </a:rPr>
              <a:t> </a:t>
            </a:r>
            <a:r>
              <a:rPr lang="en" sz="1800">
                <a:solidFill>
                  <a:schemeClr val="lt1"/>
                </a:solidFill>
              </a:rPr>
              <a:t>Due Week 19 - Scheduler due</a:t>
            </a:r>
            <a:endParaRPr sz="1800">
              <a:solidFill>
                <a:schemeClr val="lt1"/>
              </a:solidFill>
            </a:endParaRPr>
          </a:p>
          <a:p>
            <a:pPr indent="0" lvl="0" marL="0" rtl="0" algn="l">
              <a:lnSpc>
                <a:spcPct val="100000"/>
              </a:lnSpc>
              <a:spcBef>
                <a:spcPts val="600"/>
              </a:spcBef>
              <a:spcAft>
                <a:spcPts val="0"/>
              </a:spcAft>
              <a:buClr>
                <a:schemeClr val="dk1"/>
              </a:buClr>
              <a:buSzPts val="1100"/>
              <a:buFont typeface="Arial"/>
              <a:buNone/>
            </a:pPr>
            <a:r>
              <a:t/>
            </a:r>
            <a:endParaRPr sz="1800">
              <a:solidFill>
                <a:schemeClr val="lt1"/>
              </a:solidFill>
            </a:endParaRPr>
          </a:p>
          <a:p>
            <a:pPr indent="0" lvl="0" marL="457200" rtl="0" algn="l">
              <a:lnSpc>
                <a:spcPct val="115000"/>
              </a:lnSpc>
              <a:spcBef>
                <a:spcPts val="0"/>
              </a:spcBef>
              <a:spcAft>
                <a:spcPts val="0"/>
              </a:spcAft>
              <a:buSzPts val="3000"/>
              <a:buNone/>
            </a:pPr>
            <a:r>
              <a:t/>
            </a:r>
            <a:endParaRPr sz="1150">
              <a:solidFill>
                <a:srgbClr val="D1D2D3"/>
              </a:solidFill>
              <a:highlight>
                <a:srgbClr val="222529"/>
              </a:highlight>
              <a:latin typeface="Arial"/>
              <a:ea typeface="Arial"/>
              <a:cs typeface="Arial"/>
              <a:sym typeface="Arial"/>
            </a:endParaRPr>
          </a:p>
          <a:p>
            <a:pPr indent="0" lvl="0" marL="0" rtl="0" algn="l">
              <a:lnSpc>
                <a:spcPct val="100000"/>
              </a:lnSpc>
              <a:spcBef>
                <a:spcPts val="600"/>
              </a:spcBef>
              <a:spcAft>
                <a:spcPts val="0"/>
              </a:spcAft>
              <a:buSzPts val="3000"/>
              <a:buNone/>
            </a:pPr>
            <a:r>
              <a:t/>
            </a:r>
            <a:endParaRPr sz="2600">
              <a:solidFill>
                <a:schemeClr val="lt1"/>
              </a:solidFill>
            </a:endParaRPr>
          </a:p>
          <a:p>
            <a:pPr indent="0" lvl="0" marL="0" rtl="0" algn="l">
              <a:lnSpc>
                <a:spcPct val="100000"/>
              </a:lnSpc>
              <a:spcBef>
                <a:spcPts val="600"/>
              </a:spcBef>
              <a:spcAft>
                <a:spcPts val="0"/>
              </a:spcAft>
              <a:buSzPts val="3000"/>
              <a:buNone/>
            </a:pPr>
            <a:r>
              <a:t/>
            </a:r>
            <a:endParaRPr sz="2600">
              <a:solidFill>
                <a:schemeClr val="lt1"/>
              </a:solidFill>
            </a:endParaRPr>
          </a:p>
          <a:p>
            <a:pPr indent="0" lvl="0" marL="0" rtl="0" algn="l">
              <a:lnSpc>
                <a:spcPct val="100000"/>
              </a:lnSpc>
              <a:spcBef>
                <a:spcPts val="600"/>
              </a:spcBef>
              <a:spcAft>
                <a:spcPts val="0"/>
              </a:spcAft>
              <a:buSzPts val="3000"/>
              <a:buNone/>
            </a:pPr>
            <a:r>
              <a:t/>
            </a:r>
            <a:endParaRPr sz="2600">
              <a:solidFill>
                <a:srgbClr val="FFFFFF"/>
              </a:solidFill>
            </a:endParaRPr>
          </a:p>
        </p:txBody>
      </p:sp>
      <p:sp>
        <p:nvSpPr>
          <p:cNvPr id="209" name="Google Shape;209;p12"/>
          <p:cNvSpPr txBox="1"/>
          <p:nvPr/>
        </p:nvSpPr>
        <p:spPr>
          <a:xfrm>
            <a:off x="490950" y="151775"/>
            <a:ext cx="7744500" cy="98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DA5251"/>
                </a:solidFill>
                <a:latin typeface="Proxima Nova"/>
                <a:ea typeface="Proxima Nova"/>
                <a:cs typeface="Proxima Nova"/>
                <a:sym typeface="Proxima Nova"/>
              </a:rPr>
              <a:t>Major Solo Projects</a:t>
            </a:r>
            <a:endParaRPr b="1" i="0" sz="4800" u="none" cap="none" strike="noStrike">
              <a:solidFill>
                <a:srgbClr val="DA5251"/>
              </a:solidFill>
              <a:latin typeface="Proxima Nova"/>
              <a:ea typeface="Proxima Nova"/>
              <a:cs typeface="Proxima Nova"/>
              <a:sym typeface="Proxima Nova"/>
            </a:endParaRPr>
          </a:p>
        </p:txBody>
      </p:sp>
      <p:pic>
        <p:nvPicPr>
          <p:cNvPr id="210" name="Google Shape;210;p12"/>
          <p:cNvPicPr preferRelativeResize="0"/>
          <p:nvPr/>
        </p:nvPicPr>
        <p:blipFill rotWithShape="1">
          <a:blip r:embed="rId3">
            <a:alphaModFix/>
          </a:blip>
          <a:srcRect b="0" l="0" r="0" t="0"/>
          <a:stretch/>
        </p:blipFill>
        <p:spPr>
          <a:xfrm>
            <a:off x="4259775" y="1590194"/>
            <a:ext cx="3293225" cy="164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867"/>
        </a:solidFill>
      </p:bgPr>
    </p:bg>
    <p:spTree>
      <p:nvGrpSpPr>
        <p:cNvPr id="214" name="Shape 214"/>
        <p:cNvGrpSpPr/>
        <p:nvPr/>
      </p:nvGrpSpPr>
      <p:grpSpPr>
        <a:xfrm>
          <a:off x="0" y="0"/>
          <a:ext cx="0" cy="0"/>
          <a:chOff x="0" y="0"/>
          <a:chExt cx="0" cy="0"/>
        </a:xfrm>
      </p:grpSpPr>
      <p:sp>
        <p:nvSpPr>
          <p:cNvPr id="215" name="Google Shape;215;p13"/>
          <p:cNvSpPr txBox="1"/>
          <p:nvPr/>
        </p:nvSpPr>
        <p:spPr>
          <a:xfrm>
            <a:off x="685800" y="448400"/>
            <a:ext cx="7772400" cy="369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Proxima Nova"/>
                <a:ea typeface="Proxima Nova"/>
                <a:cs typeface="Proxima Nova"/>
                <a:sym typeface="Proxima Nova"/>
              </a:rPr>
              <a:t>PROGRAMMING TESTS</a:t>
            </a:r>
            <a:br>
              <a:rPr b="1" i="0" lang="en" sz="4800" u="sng" cap="none" strike="noStrike">
                <a:solidFill>
                  <a:srgbClr val="FFFFFF"/>
                </a:solidFill>
                <a:latin typeface="Proxima Nova"/>
                <a:ea typeface="Proxima Nova"/>
                <a:cs typeface="Proxima Nova"/>
                <a:sym typeface="Proxima Nova"/>
              </a:rPr>
            </a:br>
            <a:r>
              <a:rPr b="1" i="0" lang="en" sz="3300" u="none" cap="none" strike="noStrike">
                <a:solidFill>
                  <a:srgbClr val="012D3D"/>
                </a:solidFill>
                <a:latin typeface="Proxima Nova"/>
                <a:ea typeface="Proxima Nova"/>
                <a:cs typeface="Proxima Nova"/>
                <a:sym typeface="Proxima Nova"/>
              </a:rPr>
              <a:t>First one focused on FOCAL, not building apps.</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b="1" i="0" lang="en" sz="3300" u="none" cap="none" strike="noStrike">
                <a:solidFill>
                  <a:srgbClr val="012D3D"/>
                </a:solidFill>
                <a:latin typeface="Proxima Nova"/>
                <a:ea typeface="Proxima Nova"/>
                <a:cs typeface="Proxima Nova"/>
                <a:sym typeface="Proxima Nova"/>
              </a:rPr>
              <a:t>Just as important as the projects. </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3300"/>
              <a:buFont typeface="Arial"/>
              <a:buNone/>
            </a:pPr>
            <a:r>
              <a:rPr b="1" i="0" lang="en" sz="3300" u="none" cap="none" strike="noStrike">
                <a:solidFill>
                  <a:srgbClr val="012D3D"/>
                </a:solidFill>
                <a:latin typeface="Proxima Nova"/>
                <a:ea typeface="Proxima Nova"/>
                <a:cs typeface="Proxima Nova"/>
                <a:sym typeface="Proxima Nova"/>
              </a:rPr>
              <a:t>No more. No less.</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rgbClr val="012D3D"/>
                </a:solidFill>
                <a:latin typeface="Proxima Nova"/>
                <a:ea typeface="Proxima Nova"/>
                <a:cs typeface="Proxima Nova"/>
                <a:sym typeface="Proxima Nova"/>
              </a:rPr>
              <a:t>Mock test first.</a:t>
            </a:r>
            <a:endParaRPr b="1" i="1" sz="2000" u="sng" cap="none" strike="noStrike">
              <a:solidFill>
                <a:srgbClr val="012D3D"/>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nvSpPr>
        <p:spPr>
          <a:xfrm>
            <a:off x="461425" y="2078700"/>
            <a:ext cx="7578900" cy="15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DA5251"/>
                </a:solidFill>
                <a:latin typeface="Proxima Nova"/>
                <a:ea typeface="Proxima Nova"/>
                <a:cs typeface="Proxima Nova"/>
                <a:sym typeface="Proxima Nova"/>
              </a:rPr>
              <a:t>Tech Interviews.</a:t>
            </a:r>
            <a:br>
              <a:rPr b="1" i="0" lang="en" sz="4800" u="none" cap="none" strike="noStrike">
                <a:solidFill>
                  <a:srgbClr val="DA5251"/>
                </a:solidFill>
                <a:latin typeface="Proxima Nova"/>
                <a:ea typeface="Proxima Nova"/>
                <a:cs typeface="Proxima Nova"/>
                <a:sym typeface="Proxima Nova"/>
              </a:rPr>
            </a:br>
            <a:r>
              <a:rPr b="1" i="0" lang="en" sz="3600" u="none" cap="none" strike="noStrike">
                <a:solidFill>
                  <a:schemeClr val="lt1"/>
                </a:solidFill>
                <a:latin typeface="Proxima Nova"/>
                <a:ea typeface="Proxima Nova"/>
                <a:cs typeface="Proxima Nova"/>
                <a:sym typeface="Proxima Nova"/>
              </a:rPr>
              <a:t>Week 7, </a:t>
            </a:r>
            <a:endParaRPr b="1" i="0" sz="36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Proxima Nova"/>
                <a:ea typeface="Proxima Nova"/>
                <a:cs typeface="Proxima Nova"/>
                <a:sym typeface="Proxima Nova"/>
              </a:rPr>
              <a:t>Week 18 </a:t>
            </a:r>
            <a:endParaRPr b="1" i="0" sz="3600" u="none" cap="none" strike="noStrike">
              <a:solidFill>
                <a:schemeClr val="lt1"/>
              </a:solidFill>
              <a:latin typeface="Proxima Nova"/>
              <a:ea typeface="Proxima Nova"/>
              <a:cs typeface="Proxima Nova"/>
              <a:sym typeface="Proxima Nova"/>
            </a:endParaRPr>
          </a:p>
        </p:txBody>
      </p:sp>
      <p:pic>
        <p:nvPicPr>
          <p:cNvPr id="221" name="Google Shape;221;p14"/>
          <p:cNvPicPr preferRelativeResize="0"/>
          <p:nvPr/>
        </p:nvPicPr>
        <p:blipFill rotWithShape="1">
          <a:blip r:embed="rId3">
            <a:alphaModFix/>
          </a:blip>
          <a:srcRect b="0" l="0" r="0" t="0"/>
          <a:stretch/>
        </p:blipFill>
        <p:spPr>
          <a:xfrm>
            <a:off x="7264200" y="304800"/>
            <a:ext cx="1396600" cy="1396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D3D"/>
        </a:solidFill>
      </p:bgPr>
    </p:bg>
    <p:spTree>
      <p:nvGrpSpPr>
        <p:cNvPr id="97" name="Shape 97"/>
        <p:cNvGrpSpPr/>
        <p:nvPr/>
      </p:nvGrpSpPr>
      <p:grpSpPr>
        <a:xfrm>
          <a:off x="0" y="0"/>
          <a:ext cx="0" cy="0"/>
          <a:chOff x="0" y="0"/>
          <a:chExt cx="0" cy="0"/>
        </a:xfrm>
      </p:grpSpPr>
      <p:pic>
        <p:nvPicPr>
          <p:cNvPr id="98" name="Google Shape;98;g16ebe6f1abf_0_0"/>
          <p:cNvPicPr preferRelativeResize="0"/>
          <p:nvPr/>
        </p:nvPicPr>
        <p:blipFill rotWithShape="1">
          <a:blip r:embed="rId3">
            <a:alphaModFix/>
          </a:blip>
          <a:srcRect b="0" l="0" r="0" t="0"/>
          <a:stretch/>
        </p:blipFill>
        <p:spPr>
          <a:xfrm>
            <a:off x="2823050" y="338875"/>
            <a:ext cx="3902850" cy="3902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5"/>
          <p:cNvSpPr txBox="1"/>
          <p:nvPr/>
        </p:nvSpPr>
        <p:spPr>
          <a:xfrm>
            <a:off x="461425" y="2078700"/>
            <a:ext cx="6329400" cy="15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DA5251"/>
                </a:solidFill>
                <a:latin typeface="Proxima Nova"/>
                <a:ea typeface="Proxima Nova"/>
                <a:cs typeface="Proxima Nova"/>
                <a:sym typeface="Proxima Nova"/>
              </a:rPr>
              <a:t>Quizzes </a:t>
            </a:r>
            <a:r>
              <a:rPr b="1" i="0" lang="en" sz="3200" u="none" cap="none" strike="noStrike">
                <a:solidFill>
                  <a:schemeClr val="lt1"/>
                </a:solidFill>
                <a:latin typeface="Proxima Nova"/>
                <a:ea typeface="Proxima Nova"/>
                <a:cs typeface="Proxima Nova"/>
                <a:sym typeface="Proxima Nova"/>
              </a:rPr>
              <a:t>(Multiple choice)</a:t>
            </a:r>
            <a:br>
              <a:rPr b="1" i="0" lang="en" sz="4800" u="none" cap="none" strike="noStrike">
                <a:solidFill>
                  <a:srgbClr val="DA5251"/>
                </a:solidFill>
                <a:latin typeface="Roboto"/>
                <a:ea typeface="Roboto"/>
                <a:cs typeface="Roboto"/>
                <a:sym typeface="Roboto"/>
              </a:rPr>
            </a:br>
            <a:endParaRPr b="1" i="0" sz="3200" u="none" cap="none" strike="noStrike">
              <a:solidFill>
                <a:schemeClr val="lt1"/>
              </a:solidFill>
              <a:latin typeface="Roboto"/>
              <a:ea typeface="Roboto"/>
              <a:cs typeface="Roboto"/>
              <a:sym typeface="Roboto"/>
            </a:endParaRPr>
          </a:p>
        </p:txBody>
      </p:sp>
      <p:pic>
        <p:nvPicPr>
          <p:cNvPr id="227" name="Google Shape;227;p15"/>
          <p:cNvPicPr preferRelativeResize="0"/>
          <p:nvPr/>
        </p:nvPicPr>
        <p:blipFill rotWithShape="1">
          <a:blip r:embed="rId3">
            <a:alphaModFix/>
          </a:blip>
          <a:srcRect b="0" l="0" r="0" t="0"/>
          <a:stretch/>
        </p:blipFill>
        <p:spPr>
          <a:xfrm>
            <a:off x="7139375" y="348550"/>
            <a:ext cx="1636175" cy="1636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6"/>
          <p:cNvSpPr txBox="1"/>
          <p:nvPr>
            <p:ph type="ctrTitle"/>
          </p:nvPr>
        </p:nvSpPr>
        <p:spPr>
          <a:xfrm>
            <a:off x="685800" y="1217250"/>
            <a:ext cx="7772400" cy="347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000">
                <a:solidFill>
                  <a:schemeClr val="accent2"/>
                </a:solidFill>
                <a:latin typeface="Proxima Nova"/>
                <a:ea typeface="Proxima Nova"/>
                <a:cs typeface="Proxima Nova"/>
                <a:sym typeface="Proxima Nova"/>
              </a:rPr>
              <a:t>assessment = {</a:t>
            </a:r>
            <a:br>
              <a:rPr lang="en" sz="3000">
                <a:solidFill>
                  <a:schemeClr val="accent2"/>
                </a:solidFill>
                <a:latin typeface="Proxima Nova"/>
                <a:ea typeface="Proxima Nova"/>
                <a:cs typeface="Proxima Nova"/>
                <a:sym typeface="Proxima Nova"/>
              </a:rPr>
            </a:br>
            <a:r>
              <a:rPr lang="en" sz="3000">
                <a:solidFill>
                  <a:schemeClr val="accent2"/>
                </a:solidFill>
                <a:latin typeface="Proxima Nova"/>
                <a:ea typeface="Proxima Nova"/>
                <a:cs typeface="Proxima Nova"/>
                <a:sym typeface="Proxima Nova"/>
              </a:rPr>
              <a:t>  </a:t>
            </a:r>
            <a:r>
              <a:rPr lang="en" sz="3000">
                <a:solidFill>
                  <a:schemeClr val="accent3"/>
                </a:solidFill>
                <a:latin typeface="Proxima Nova"/>
                <a:ea typeface="Proxima Nova"/>
                <a:cs typeface="Proxima Nova"/>
                <a:sym typeface="Proxima Nova"/>
              </a:rPr>
              <a:t>completion:     </a:t>
            </a:r>
            <a:r>
              <a:rPr lang="en" sz="3000">
                <a:solidFill>
                  <a:srgbClr val="EAD1DC"/>
                </a:solidFill>
                <a:latin typeface="Proxima Nova"/>
                <a:ea typeface="Proxima Nova"/>
                <a:cs typeface="Proxima Nova"/>
                <a:sym typeface="Proxima Nova"/>
              </a:rPr>
              <a:t>[]</a:t>
            </a:r>
            <a:r>
              <a:rPr lang="en" sz="3000">
                <a:solidFill>
                  <a:schemeClr val="accent2"/>
                </a:solidFill>
                <a:latin typeface="Proxima Nova"/>
                <a:ea typeface="Proxima Nova"/>
                <a:cs typeface="Proxima Nova"/>
                <a:sym typeface="Proxima Nova"/>
              </a:rPr>
              <a:t>,</a:t>
            </a:r>
            <a:endParaRPr sz="3000">
              <a:solidFill>
                <a:schemeClr val="accent2"/>
              </a:solidFill>
              <a:latin typeface="Proxima Nova"/>
              <a:ea typeface="Proxima Nova"/>
              <a:cs typeface="Proxima Nova"/>
              <a:sym typeface="Proxima Nova"/>
            </a:endParaRPr>
          </a:p>
          <a:p>
            <a:pPr indent="0" lvl="0" marL="0" rtl="0" algn="l">
              <a:lnSpc>
                <a:spcPct val="100000"/>
              </a:lnSpc>
              <a:spcBef>
                <a:spcPts val="0"/>
              </a:spcBef>
              <a:spcAft>
                <a:spcPts val="0"/>
              </a:spcAft>
              <a:buSzPts val="4800"/>
              <a:buNone/>
            </a:pPr>
            <a:r>
              <a:rPr lang="en" sz="3000">
                <a:solidFill>
                  <a:schemeClr val="accent2"/>
                </a:solidFill>
                <a:latin typeface="Proxima Nova"/>
                <a:ea typeface="Proxima Nova"/>
                <a:cs typeface="Proxima Nova"/>
                <a:sym typeface="Proxima Nova"/>
              </a:rPr>
              <a:t>  </a:t>
            </a:r>
            <a:r>
              <a:rPr lang="en" sz="3000">
                <a:solidFill>
                  <a:schemeClr val="accent3"/>
                </a:solidFill>
                <a:latin typeface="Proxima Nova"/>
                <a:ea typeface="Proxima Nova"/>
                <a:cs typeface="Proxima Nova"/>
                <a:sym typeface="Proxima Nova"/>
              </a:rPr>
              <a:t>codeReviews:    </a:t>
            </a:r>
            <a:r>
              <a:rPr lang="en" sz="3000">
                <a:solidFill>
                  <a:srgbClr val="EAD1DC"/>
                </a:solidFill>
                <a:latin typeface="Proxima Nova"/>
                <a:ea typeface="Proxima Nova"/>
                <a:cs typeface="Proxima Nova"/>
                <a:sym typeface="Proxima Nova"/>
              </a:rPr>
              <a:t>[]</a:t>
            </a:r>
            <a:r>
              <a:rPr lang="en" sz="3000">
                <a:solidFill>
                  <a:schemeClr val="accent2"/>
                </a:solidFill>
                <a:latin typeface="Proxima Nova"/>
                <a:ea typeface="Proxima Nova"/>
                <a:cs typeface="Proxima Nova"/>
                <a:sym typeface="Proxima Nova"/>
              </a:rPr>
              <a:t>,</a:t>
            </a:r>
            <a:endParaRPr sz="3000">
              <a:solidFill>
                <a:schemeClr val="accent2"/>
              </a:solidFill>
              <a:latin typeface="Proxima Nova"/>
              <a:ea typeface="Proxima Nova"/>
              <a:cs typeface="Proxima Nova"/>
              <a:sym typeface="Proxima Nova"/>
            </a:endParaRPr>
          </a:p>
          <a:p>
            <a:pPr indent="0" lvl="0" marL="0" rtl="0" algn="l">
              <a:lnSpc>
                <a:spcPct val="100000"/>
              </a:lnSpc>
              <a:spcBef>
                <a:spcPts val="0"/>
              </a:spcBef>
              <a:spcAft>
                <a:spcPts val="0"/>
              </a:spcAft>
              <a:buSzPts val="4800"/>
              <a:buNone/>
            </a:pPr>
            <a:r>
              <a:rPr lang="en" sz="3000">
                <a:solidFill>
                  <a:schemeClr val="accent2"/>
                </a:solidFill>
                <a:latin typeface="Proxima Nova"/>
                <a:ea typeface="Proxima Nova"/>
                <a:cs typeface="Proxima Nova"/>
                <a:sym typeface="Proxima Nova"/>
              </a:rPr>
              <a:t>  </a:t>
            </a:r>
            <a:r>
              <a:rPr lang="en" sz="3000">
                <a:solidFill>
                  <a:schemeClr val="accent3"/>
                </a:solidFill>
                <a:latin typeface="Proxima Nova"/>
                <a:ea typeface="Proxima Nova"/>
                <a:cs typeface="Proxima Nova"/>
                <a:sym typeface="Proxima Nova"/>
              </a:rPr>
              <a:t>techInterviews: </a:t>
            </a:r>
            <a:r>
              <a:rPr lang="en" sz="3000">
                <a:solidFill>
                  <a:srgbClr val="EAD1DC"/>
                </a:solidFill>
                <a:latin typeface="Proxima Nova"/>
                <a:ea typeface="Proxima Nova"/>
                <a:cs typeface="Proxima Nova"/>
                <a:sym typeface="Proxima Nova"/>
              </a:rPr>
              <a:t>[]</a:t>
            </a:r>
            <a:r>
              <a:rPr lang="en" sz="3000">
                <a:solidFill>
                  <a:schemeClr val="accent2"/>
                </a:solidFill>
                <a:latin typeface="Proxima Nova"/>
                <a:ea typeface="Proxima Nova"/>
                <a:cs typeface="Proxima Nova"/>
                <a:sym typeface="Proxima Nova"/>
              </a:rPr>
              <a:t>, </a:t>
            </a:r>
            <a:endParaRPr sz="3000">
              <a:solidFill>
                <a:schemeClr val="accent2"/>
              </a:solidFill>
              <a:latin typeface="Proxima Nova"/>
              <a:ea typeface="Proxima Nova"/>
              <a:cs typeface="Proxima Nova"/>
              <a:sym typeface="Proxima Nova"/>
            </a:endParaRPr>
          </a:p>
          <a:p>
            <a:pPr indent="0" lvl="0" marL="0" rtl="0" algn="l">
              <a:lnSpc>
                <a:spcPct val="100000"/>
              </a:lnSpc>
              <a:spcBef>
                <a:spcPts val="0"/>
              </a:spcBef>
              <a:spcAft>
                <a:spcPts val="0"/>
              </a:spcAft>
              <a:buSzPts val="4800"/>
              <a:buNone/>
            </a:pPr>
            <a:r>
              <a:rPr lang="en" sz="3000">
                <a:solidFill>
                  <a:schemeClr val="accent2"/>
                </a:solidFill>
                <a:latin typeface="Proxima Nova"/>
                <a:ea typeface="Proxima Nova"/>
                <a:cs typeface="Proxima Nova"/>
                <a:sym typeface="Proxima Nova"/>
              </a:rPr>
              <a:t>  </a:t>
            </a:r>
            <a:r>
              <a:rPr lang="en" sz="3000">
                <a:solidFill>
                  <a:schemeClr val="accent3"/>
                </a:solidFill>
                <a:latin typeface="Proxima Nova"/>
                <a:ea typeface="Proxima Nova"/>
                <a:cs typeface="Proxima Nova"/>
                <a:sym typeface="Proxima Nova"/>
              </a:rPr>
              <a:t>projectEvals:   </a:t>
            </a:r>
            <a:r>
              <a:rPr lang="en" sz="3000">
                <a:solidFill>
                  <a:srgbClr val="EAD1DC"/>
                </a:solidFill>
                <a:latin typeface="Proxima Nova"/>
                <a:ea typeface="Proxima Nova"/>
                <a:cs typeface="Proxima Nova"/>
                <a:sym typeface="Proxima Nova"/>
              </a:rPr>
              <a:t>[]</a:t>
            </a:r>
            <a:r>
              <a:rPr lang="en" sz="3000">
                <a:solidFill>
                  <a:schemeClr val="accent2"/>
                </a:solidFill>
                <a:latin typeface="Proxima Nova"/>
                <a:ea typeface="Proxima Nova"/>
                <a:cs typeface="Proxima Nova"/>
                <a:sym typeface="Proxima Nova"/>
              </a:rPr>
              <a:t>,</a:t>
            </a:r>
            <a:endParaRPr sz="3000">
              <a:solidFill>
                <a:schemeClr val="accent2"/>
              </a:solidFill>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100"/>
              <a:buFont typeface="Arial"/>
              <a:buNone/>
            </a:pPr>
            <a:r>
              <a:rPr lang="en" sz="3000">
                <a:solidFill>
                  <a:schemeClr val="accent2"/>
                </a:solidFill>
                <a:latin typeface="Proxima Nova"/>
                <a:ea typeface="Proxima Nova"/>
                <a:cs typeface="Proxima Nova"/>
                <a:sym typeface="Proxima Nova"/>
              </a:rPr>
              <a:t>  </a:t>
            </a:r>
            <a:r>
              <a:rPr lang="en" sz="3000">
                <a:solidFill>
                  <a:schemeClr val="accent3"/>
                </a:solidFill>
                <a:latin typeface="Proxima Nova"/>
                <a:ea typeface="Proxima Nova"/>
                <a:cs typeface="Proxima Nova"/>
                <a:sym typeface="Proxima Nova"/>
              </a:rPr>
              <a:t>quizAnswers:    </a:t>
            </a:r>
            <a:r>
              <a:rPr lang="en" sz="3000">
                <a:solidFill>
                  <a:srgbClr val="EAD1DC"/>
                </a:solidFill>
                <a:latin typeface="Proxima Nova"/>
                <a:ea typeface="Proxima Nova"/>
                <a:cs typeface="Proxima Nova"/>
                <a:sym typeface="Proxima Nova"/>
              </a:rPr>
              <a:t>[]</a:t>
            </a:r>
            <a:r>
              <a:rPr lang="en" sz="3000">
                <a:solidFill>
                  <a:schemeClr val="accent2"/>
                </a:solidFill>
                <a:latin typeface="Proxima Nova"/>
                <a:ea typeface="Proxima Nova"/>
                <a:cs typeface="Proxima Nova"/>
                <a:sym typeface="Proxima Nova"/>
              </a:rPr>
              <a:t>,</a:t>
            </a:r>
            <a:br>
              <a:rPr lang="en" sz="3000">
                <a:solidFill>
                  <a:schemeClr val="accent2"/>
                </a:solidFill>
                <a:latin typeface="Proxima Nova"/>
                <a:ea typeface="Proxima Nova"/>
                <a:cs typeface="Proxima Nova"/>
                <a:sym typeface="Proxima Nova"/>
              </a:rPr>
            </a:br>
            <a:r>
              <a:rPr lang="en" sz="3000">
                <a:solidFill>
                  <a:schemeClr val="accent2"/>
                </a:solidFill>
                <a:latin typeface="Proxima Nova"/>
                <a:ea typeface="Proxima Nova"/>
                <a:cs typeface="Proxima Nova"/>
                <a:sym typeface="Proxima Nova"/>
              </a:rPr>
              <a:t>  </a:t>
            </a:r>
            <a:r>
              <a:rPr lang="en" sz="3000">
                <a:solidFill>
                  <a:schemeClr val="accent3"/>
                </a:solidFill>
                <a:latin typeface="Proxima Nova"/>
                <a:ea typeface="Proxima Nova"/>
                <a:cs typeface="Proxima Nova"/>
                <a:sym typeface="Proxima Nova"/>
              </a:rPr>
              <a:t>testAnswers:    </a:t>
            </a:r>
            <a:r>
              <a:rPr lang="en" sz="3000">
                <a:solidFill>
                  <a:srgbClr val="EAD1DC"/>
                </a:solidFill>
                <a:latin typeface="Proxima Nova"/>
                <a:ea typeface="Proxima Nova"/>
                <a:cs typeface="Proxima Nova"/>
                <a:sym typeface="Proxima Nova"/>
              </a:rPr>
              <a:t>[]</a:t>
            </a:r>
            <a:r>
              <a:rPr lang="en" sz="3000">
                <a:solidFill>
                  <a:schemeClr val="accent2"/>
                </a:solidFill>
                <a:latin typeface="Proxima Nova"/>
                <a:ea typeface="Proxima Nova"/>
                <a:cs typeface="Proxima Nova"/>
                <a:sym typeface="Proxima Nova"/>
              </a:rPr>
              <a:t>,</a:t>
            </a:r>
            <a:endParaRPr sz="3000">
              <a:solidFill>
                <a:srgbClr val="EAD1DC"/>
              </a:solidFill>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100"/>
              <a:buFont typeface="Arial"/>
              <a:buNone/>
            </a:pPr>
            <a:r>
              <a:rPr lang="en" sz="3000">
                <a:solidFill>
                  <a:srgbClr val="EAD1DC"/>
                </a:solidFill>
                <a:latin typeface="Proxima Nova"/>
                <a:ea typeface="Proxima Nova"/>
                <a:cs typeface="Proxima Nova"/>
                <a:sym typeface="Proxima Nova"/>
              </a:rPr>
              <a:t>	</a:t>
            </a:r>
            <a:r>
              <a:rPr lang="en" sz="3000">
                <a:solidFill>
                  <a:schemeClr val="accent3"/>
                </a:solidFill>
                <a:latin typeface="Proxima Nova"/>
                <a:ea typeface="Proxima Nova"/>
                <a:cs typeface="Proxima Nova"/>
                <a:sym typeface="Proxima Nova"/>
              </a:rPr>
              <a:t>assistances:</a:t>
            </a:r>
            <a:r>
              <a:rPr lang="en" sz="3000">
                <a:solidFill>
                  <a:srgbClr val="EAD1DC"/>
                </a:solidFill>
                <a:latin typeface="Proxima Nova"/>
                <a:ea typeface="Proxima Nova"/>
                <a:cs typeface="Proxima Nova"/>
                <a:sym typeface="Proxima Nova"/>
              </a:rPr>
              <a:t>		[]</a:t>
            </a:r>
            <a:endParaRPr sz="3000">
              <a:solidFill>
                <a:srgbClr val="EAD1DC"/>
              </a:solidFill>
              <a:latin typeface="Proxima Nova"/>
              <a:ea typeface="Proxima Nova"/>
              <a:cs typeface="Proxima Nova"/>
              <a:sym typeface="Proxima Nova"/>
            </a:endParaRPr>
          </a:p>
          <a:p>
            <a:pPr indent="0" lvl="0" marL="0" rtl="0" algn="l">
              <a:lnSpc>
                <a:spcPct val="100000"/>
              </a:lnSpc>
              <a:spcBef>
                <a:spcPts val="0"/>
              </a:spcBef>
              <a:spcAft>
                <a:spcPts val="0"/>
              </a:spcAft>
              <a:buSzPts val="4800"/>
              <a:buNone/>
            </a:pPr>
            <a:r>
              <a:rPr lang="en" sz="3000">
                <a:solidFill>
                  <a:schemeClr val="accent2"/>
                </a:solidFill>
                <a:latin typeface="Proxima Nova"/>
                <a:ea typeface="Proxima Nova"/>
                <a:cs typeface="Proxima Nova"/>
                <a:sym typeface="Proxima Nova"/>
              </a:rPr>
              <a:t>};</a:t>
            </a:r>
            <a:endParaRPr sz="3000">
              <a:solidFill>
                <a:schemeClr val="accent2"/>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867"/>
        </a:solidFill>
      </p:bgPr>
    </p:bg>
    <p:spTree>
      <p:nvGrpSpPr>
        <p:cNvPr id="236" name="Shape 236"/>
        <p:cNvGrpSpPr/>
        <p:nvPr/>
      </p:nvGrpSpPr>
      <p:grpSpPr>
        <a:xfrm>
          <a:off x="0" y="0"/>
          <a:ext cx="0" cy="0"/>
          <a:chOff x="0" y="0"/>
          <a:chExt cx="0" cy="0"/>
        </a:xfrm>
      </p:grpSpPr>
      <p:sp>
        <p:nvSpPr>
          <p:cNvPr id="237" name="Google Shape;237;g16ebe6f1abf_0_43"/>
          <p:cNvSpPr txBox="1"/>
          <p:nvPr/>
        </p:nvSpPr>
        <p:spPr>
          <a:xfrm>
            <a:off x="685800" y="448400"/>
            <a:ext cx="7772400" cy="369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Proxima Nova"/>
                <a:ea typeface="Proxima Nova"/>
                <a:cs typeface="Proxima Nova"/>
                <a:sym typeface="Proxima Nova"/>
              </a:rPr>
              <a:t>LEARNING TO PROGRAM</a:t>
            </a:r>
            <a:br>
              <a:rPr b="1" i="0" lang="en" sz="4800" u="sng" cap="none" strike="noStrike">
                <a:solidFill>
                  <a:srgbClr val="FFFFFF"/>
                </a:solidFill>
                <a:latin typeface="Proxima Nova"/>
                <a:ea typeface="Proxima Nova"/>
                <a:cs typeface="Proxima Nova"/>
                <a:sym typeface="Proxima Nova"/>
              </a:rPr>
            </a:br>
            <a:r>
              <a:rPr b="1" i="0" lang="en" sz="3300" u="none" cap="none" strike="noStrike">
                <a:solidFill>
                  <a:srgbClr val="012D3D"/>
                </a:solidFill>
                <a:latin typeface="Proxima Nova"/>
                <a:ea typeface="Proxima Nova"/>
                <a:cs typeface="Proxima Nova"/>
                <a:sym typeface="Proxima Nova"/>
              </a:rPr>
              <a:t>Learning doesn’t happen without failure. Try stuff, break stuff, fix stuff.</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rgbClr val="012D3D"/>
                </a:solidFill>
                <a:latin typeface="Proxima Nova"/>
                <a:ea typeface="Proxima Nova"/>
                <a:cs typeface="Proxima Nova"/>
                <a:sym typeface="Proxima Nova"/>
              </a:rPr>
              <a:t>People don’t often enough speak on the fifty-six times they failed… they brag about the one time that worked!</a:t>
            </a:r>
            <a:endParaRPr b="1" i="1" sz="2000" u="sng" cap="none" strike="noStrike">
              <a:solidFill>
                <a:srgbClr val="012D3D"/>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867"/>
        </a:solidFill>
      </p:bgPr>
    </p:bg>
    <p:spTree>
      <p:nvGrpSpPr>
        <p:cNvPr id="241" name="Shape 241"/>
        <p:cNvGrpSpPr/>
        <p:nvPr/>
      </p:nvGrpSpPr>
      <p:grpSpPr>
        <a:xfrm>
          <a:off x="0" y="0"/>
          <a:ext cx="0" cy="0"/>
          <a:chOff x="0" y="0"/>
          <a:chExt cx="0" cy="0"/>
        </a:xfrm>
      </p:grpSpPr>
      <p:sp>
        <p:nvSpPr>
          <p:cNvPr id="242" name="Google Shape;242;g16ebe6f1abf_0_51"/>
          <p:cNvSpPr txBox="1"/>
          <p:nvPr/>
        </p:nvSpPr>
        <p:spPr>
          <a:xfrm>
            <a:off x="685800" y="448400"/>
            <a:ext cx="7772400" cy="369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Proxima Nova"/>
                <a:ea typeface="Proxima Nova"/>
                <a:cs typeface="Proxima Nova"/>
                <a:sym typeface="Proxima Nova"/>
              </a:rPr>
              <a:t>YOUR BIGGEST ENEMY?</a:t>
            </a:r>
            <a:br>
              <a:rPr b="1" i="0" lang="en" sz="4800" u="sng" cap="none" strike="noStrike">
                <a:solidFill>
                  <a:srgbClr val="FFFFFF"/>
                </a:solidFill>
                <a:latin typeface="Proxima Nova"/>
                <a:ea typeface="Proxima Nova"/>
                <a:cs typeface="Proxima Nova"/>
                <a:sym typeface="Proxima Nova"/>
              </a:rPr>
            </a:br>
            <a:r>
              <a:rPr b="1" i="0" lang="en" sz="3300" u="none" cap="none" strike="noStrike">
                <a:solidFill>
                  <a:srgbClr val="012D3D"/>
                </a:solidFill>
                <a:latin typeface="Proxima Nova"/>
                <a:ea typeface="Proxima Nova"/>
                <a:cs typeface="Proxima Nova"/>
                <a:sym typeface="Proxima Nova"/>
              </a:rPr>
              <a:t>Don’t freeze in the face of a problem. Break it into small pieces… write pseudo-code… and try something!</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rgbClr val="012D3D"/>
                </a:solidFill>
                <a:latin typeface="Proxima Nova"/>
                <a:ea typeface="Proxima Nova"/>
                <a:cs typeface="Proxima Nova"/>
                <a:sym typeface="Proxima Nova"/>
              </a:rPr>
              <a:t>Look at previous examples from class, or from your own experiments. There are often pieces you can carry to new challenges!</a:t>
            </a:r>
            <a:endParaRPr b="1" i="1" sz="2000" u="sng" cap="none" strike="noStrike">
              <a:solidFill>
                <a:srgbClr val="012D3D"/>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6ebe6f1abf_0_38"/>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Approach to Lectures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Lectures are offered over Zoom; invites sent via Discord</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Tuesday and Thursday @ 1:00 PM ET / 10:00 AM PT</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Approximately 2 hours with a break near the middle</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Keep your camera on so we can see and engage with each other</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Ask questions (via chat, or put your hand up </a:t>
            </a:r>
            <a:r>
              <a:rPr b="0" i="1" lang="en" sz="1800" u="none" cap="none" strike="noStrike">
                <a:solidFill>
                  <a:schemeClr val="lt1"/>
                </a:solidFill>
                <a:latin typeface="Proxima Nova"/>
                <a:ea typeface="Proxima Nova"/>
                <a:cs typeface="Proxima Nova"/>
                <a:sym typeface="Proxima Nova"/>
              </a:rPr>
              <a:t>(ALT+Y)</a:t>
            </a:r>
            <a:r>
              <a:rPr b="0" i="0" lang="en" sz="1800" u="none" cap="none" strike="noStrike">
                <a:solidFill>
                  <a:schemeClr val="lt1"/>
                </a:solidFill>
                <a:latin typeface="Proxima Nova"/>
                <a:ea typeface="Proxima Nova"/>
                <a:cs typeface="Proxima Nova"/>
                <a:sym typeface="Proxima Nova"/>
              </a:rPr>
              <a:t>)</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Take notes (don’t code every line the instructor types)</a:t>
            </a:r>
            <a:endParaRPr b="0" i="0" sz="1800" u="none" cap="none" strike="noStrike">
              <a:solidFill>
                <a:schemeClr val="lt1"/>
              </a:solidFill>
              <a:latin typeface="Proxima Nova"/>
              <a:ea typeface="Proxima Nova"/>
              <a:cs typeface="Proxima Nova"/>
              <a:sym typeface="Proxima Nova"/>
            </a:endParaRPr>
          </a:p>
        </p:txBody>
      </p:sp>
      <p:pic>
        <p:nvPicPr>
          <p:cNvPr id="248" name="Google Shape;248;g16ebe6f1abf_0_38"/>
          <p:cNvPicPr preferRelativeResize="0"/>
          <p:nvPr/>
        </p:nvPicPr>
        <p:blipFill rotWithShape="1">
          <a:blip r:embed="rId3">
            <a:alphaModFix/>
          </a:blip>
          <a:srcRect b="0" l="0" r="0" t="0"/>
          <a:stretch/>
        </p:blipFill>
        <p:spPr>
          <a:xfrm>
            <a:off x="152400" y="4005000"/>
            <a:ext cx="986100" cy="986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6ebe6f1abf_0_56"/>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Lectures are Not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…time to work on your exercises—be present to make the most of each lecture!</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…code-along sessions.</a:t>
            </a:r>
            <a:endParaRPr b="0" i="0" sz="18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Feel free to write small experiments!</a:t>
            </a:r>
            <a:endParaRPr b="0" i="0" sz="18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Feel free to peruse the example using the provided GitHub link!</a:t>
            </a:r>
            <a:endParaRPr b="0" i="0" sz="18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Don’t fall into the trap of trying to type </a:t>
            </a:r>
            <a:r>
              <a:rPr b="0" i="1" lang="en" sz="1800" u="none" cap="none" strike="noStrike">
                <a:solidFill>
                  <a:schemeClr val="lt1"/>
                </a:solidFill>
                <a:latin typeface="Proxima Nova"/>
                <a:ea typeface="Proxima Nova"/>
                <a:cs typeface="Proxima Nova"/>
                <a:sym typeface="Proxima Nova"/>
              </a:rPr>
              <a:t>everything</a:t>
            </a:r>
            <a:r>
              <a:rPr b="0" i="0" lang="en" sz="1800" u="none" cap="none" strike="noStrike">
                <a:solidFill>
                  <a:schemeClr val="lt1"/>
                </a:solidFill>
                <a:latin typeface="Proxima Nova"/>
                <a:ea typeface="Proxima Nova"/>
                <a:cs typeface="Proxima Nova"/>
                <a:sym typeface="Proxima Nova"/>
              </a:rPr>
              <a:t> and not having time to build </a:t>
            </a:r>
            <a:r>
              <a:rPr b="0" i="1" lang="en" sz="1800" u="none" cap="none" strike="noStrike">
                <a:solidFill>
                  <a:schemeClr val="lt1"/>
                </a:solidFill>
                <a:latin typeface="Proxima Nova"/>
                <a:ea typeface="Proxima Nova"/>
                <a:cs typeface="Proxima Nova"/>
                <a:sym typeface="Proxima Nova"/>
              </a:rPr>
              <a:t>understanding</a:t>
            </a:r>
            <a:r>
              <a:rPr b="0" i="0" lang="en" sz="1800" u="none" cap="none" strike="noStrike">
                <a:solidFill>
                  <a:schemeClr val="lt1"/>
                </a:solidFill>
                <a:latin typeface="Proxima Nova"/>
                <a:ea typeface="Proxima Nova"/>
                <a:cs typeface="Proxima Nova"/>
                <a:sym typeface="Proxima Nova"/>
              </a:rPr>
              <a:t>.</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roxima Nova"/>
              <a:ea typeface="Proxima Nova"/>
              <a:cs typeface="Proxima Nova"/>
              <a:sym typeface="Proxima Nova"/>
            </a:endParaRPr>
          </a:p>
        </p:txBody>
      </p:sp>
      <p:pic>
        <p:nvPicPr>
          <p:cNvPr id="254" name="Google Shape;254;g16ebe6f1abf_0_56"/>
          <p:cNvPicPr preferRelativeResize="0"/>
          <p:nvPr/>
        </p:nvPicPr>
        <p:blipFill rotWithShape="1">
          <a:blip r:embed="rId3">
            <a:alphaModFix/>
          </a:blip>
          <a:srcRect b="0" l="0" r="0" t="0"/>
          <a:stretch/>
        </p:blipFill>
        <p:spPr>
          <a:xfrm>
            <a:off x="152400" y="4005000"/>
            <a:ext cx="986100" cy="986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6ebe6f1abf_0_61"/>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Visual Studio Code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We recommend using the free and powerful: </a:t>
            </a:r>
            <a:r>
              <a:rPr b="0" i="0" lang="en" sz="1800" u="sng" cap="none" strike="noStrike">
                <a:solidFill>
                  <a:schemeClr val="hlink"/>
                </a:solidFill>
                <a:latin typeface="Proxima Nova"/>
                <a:ea typeface="Proxima Nova"/>
                <a:cs typeface="Proxima Nova"/>
                <a:sym typeface="Proxima Nova"/>
                <a:hlinkClick r:id="rId3"/>
              </a:rPr>
              <a:t>Visual Studio Code</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Get familiar with the shortcuts, they save a </a:t>
            </a:r>
            <a:r>
              <a:rPr b="0" i="1" lang="en" sz="1800" u="none" cap="none" strike="noStrike">
                <a:solidFill>
                  <a:schemeClr val="lt1"/>
                </a:solidFill>
                <a:latin typeface="Proxima Nova"/>
                <a:ea typeface="Proxima Nova"/>
                <a:cs typeface="Proxima Nova"/>
                <a:sym typeface="Proxima Nova"/>
              </a:rPr>
              <a:t>lot</a:t>
            </a:r>
            <a:r>
              <a:rPr b="0" i="0" lang="en" sz="1800" u="none" cap="none" strike="noStrike">
                <a:solidFill>
                  <a:schemeClr val="lt1"/>
                </a:solidFill>
                <a:latin typeface="Proxima Nova"/>
                <a:ea typeface="Proxima Nova"/>
                <a:cs typeface="Proxima Nova"/>
                <a:sym typeface="Proxima Nova"/>
              </a:rPr>
              <a:t> of time!</a:t>
            </a:r>
            <a:br>
              <a:rPr b="0" i="0" lang="en" sz="1800" u="none" cap="none" strike="noStrike">
                <a:solidFill>
                  <a:schemeClr val="lt1"/>
                </a:solidFill>
                <a:latin typeface="Proxima Nova"/>
                <a:ea typeface="Proxima Nova"/>
                <a:cs typeface="Proxima Nova"/>
                <a:sym typeface="Proxima Nova"/>
              </a:rPr>
            </a:br>
            <a:r>
              <a:rPr b="0" i="0" lang="en" sz="1400" u="none" cap="none" strike="noStrike">
                <a:solidFill>
                  <a:schemeClr val="lt1"/>
                </a:solidFill>
                <a:latin typeface="Proxima Nova"/>
                <a:ea typeface="Proxima Nova"/>
                <a:cs typeface="Proxima Nova"/>
                <a:sym typeface="Proxima Nova"/>
              </a:rPr>
              <a:t>Go to </a:t>
            </a:r>
            <a:r>
              <a:rPr b="1" i="0" lang="en" sz="1400" u="none" cap="none" strike="noStrike">
                <a:solidFill>
                  <a:schemeClr val="lt1"/>
                </a:solidFill>
                <a:latin typeface="Proxima Nova"/>
                <a:ea typeface="Proxima Nova"/>
                <a:cs typeface="Proxima Nova"/>
                <a:sym typeface="Proxima Nova"/>
              </a:rPr>
              <a:t>Help→Keyboard Shortcuts Reference</a:t>
            </a:r>
            <a:r>
              <a:rPr b="0" i="0" lang="en" sz="1400" u="none" cap="none" strike="noStrike">
                <a:solidFill>
                  <a:schemeClr val="lt1"/>
                </a:solidFill>
                <a:latin typeface="Proxima Nova"/>
                <a:ea typeface="Proxima Nova"/>
                <a:cs typeface="Proxima Nova"/>
                <a:sym typeface="Proxima Nova"/>
              </a:rPr>
              <a:t> for your OS’ instructions.</a:t>
            </a:r>
            <a:endParaRPr b="0" i="0" sz="14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Char char="○"/>
            </a:pPr>
            <a:r>
              <a:rPr b="0" i="0" lang="en" sz="1800" u="sng" cap="none" strike="noStrike">
                <a:solidFill>
                  <a:schemeClr val="hlink"/>
                </a:solidFill>
                <a:latin typeface="Proxima Nova"/>
                <a:ea typeface="Proxima Nova"/>
                <a:cs typeface="Proxima Nova"/>
                <a:sym typeface="Proxima Nova"/>
                <a:hlinkClick r:id="rId4"/>
              </a:rPr>
              <a:t>Linux</a:t>
            </a:r>
            <a:endParaRPr b="0" i="0" sz="18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Char char="○"/>
            </a:pPr>
            <a:r>
              <a:rPr b="0" i="0" lang="en" sz="1800" u="sng" cap="none" strike="noStrike">
                <a:solidFill>
                  <a:schemeClr val="hlink"/>
                </a:solidFill>
                <a:latin typeface="Proxima Nova"/>
                <a:ea typeface="Proxima Nova"/>
                <a:cs typeface="Proxima Nova"/>
                <a:sym typeface="Proxima Nova"/>
                <a:hlinkClick r:id="rId5"/>
              </a:rPr>
              <a:t>MacOS</a:t>
            </a:r>
            <a:endParaRPr b="0" i="0" sz="18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Char char="○"/>
            </a:pPr>
            <a:r>
              <a:rPr b="0" i="0" lang="en" sz="1800" u="sng" cap="none" strike="noStrike">
                <a:solidFill>
                  <a:schemeClr val="hlink"/>
                </a:solidFill>
                <a:latin typeface="Proxima Nova"/>
                <a:ea typeface="Proxima Nova"/>
                <a:cs typeface="Proxima Nova"/>
                <a:sym typeface="Proxima Nova"/>
                <a:hlinkClick r:id="rId6"/>
              </a:rPr>
              <a:t>Windows</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roxima Nova"/>
              <a:ea typeface="Proxima Nova"/>
              <a:cs typeface="Proxima Nova"/>
              <a:sym typeface="Proxima Nova"/>
            </a:endParaRPr>
          </a:p>
        </p:txBody>
      </p:sp>
      <p:pic>
        <p:nvPicPr>
          <p:cNvPr id="260" name="Google Shape;260;g16ebe6f1abf_0_61"/>
          <p:cNvPicPr preferRelativeResize="0"/>
          <p:nvPr/>
        </p:nvPicPr>
        <p:blipFill rotWithShape="1">
          <a:blip r:embed="rId7">
            <a:alphaModFix/>
          </a:blip>
          <a:srcRect b="0" l="0" r="0" t="0"/>
          <a:stretch/>
        </p:blipFill>
        <p:spPr>
          <a:xfrm>
            <a:off x="152400" y="4005000"/>
            <a:ext cx="986100" cy="98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6ebe6f1abf_0_71"/>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VSCode Extensions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When getting started, avoid using tools that write a lot of code for you (like </a:t>
            </a:r>
            <a:r>
              <a:rPr b="0" i="0" lang="en" sz="1800" u="sng" cap="none" strike="noStrike">
                <a:solidFill>
                  <a:schemeClr val="hlink"/>
                </a:solidFill>
                <a:latin typeface="Proxima Nova"/>
                <a:ea typeface="Proxima Nova"/>
                <a:cs typeface="Proxima Nova"/>
                <a:sym typeface="Proxima Nova"/>
                <a:hlinkClick r:id="rId3"/>
              </a:rPr>
              <a:t>GitHub Copilot</a:t>
            </a:r>
            <a:r>
              <a:rPr b="0" i="0" lang="en" sz="1800" u="none" cap="none" strike="noStrike">
                <a:solidFill>
                  <a:schemeClr val="lt1"/>
                </a:solidFill>
                <a:latin typeface="Proxima Nova"/>
                <a:ea typeface="Proxima Nova"/>
                <a:cs typeface="Proxima Nova"/>
                <a:sym typeface="Proxima Nova"/>
              </a:rPr>
              <a:t>); while powerful, they often make it difficult for you to learn </a:t>
            </a:r>
            <a:r>
              <a:rPr b="0" i="1" lang="en" sz="1800" u="none" cap="none" strike="noStrike">
                <a:solidFill>
                  <a:schemeClr val="lt1"/>
                </a:solidFill>
                <a:latin typeface="Proxima Nova"/>
                <a:ea typeface="Proxima Nova"/>
                <a:cs typeface="Proxima Nova"/>
                <a:sym typeface="Proxima Nova"/>
              </a:rPr>
              <a:t>how</a:t>
            </a:r>
            <a:r>
              <a:rPr b="0" i="0" lang="en" sz="1800" u="none" cap="none" strike="noStrike">
                <a:solidFill>
                  <a:schemeClr val="lt1"/>
                </a:solidFill>
                <a:latin typeface="Proxima Nova"/>
                <a:ea typeface="Proxima Nova"/>
                <a:cs typeface="Proxima Nova"/>
                <a:sym typeface="Proxima Nova"/>
              </a:rPr>
              <a:t> your code works, and it discourages essential repetition when engaging with new concepts</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1" i="0" lang="en" sz="1800" u="none" cap="none" strike="noStrike">
                <a:solidFill>
                  <a:schemeClr val="lt1"/>
                </a:solidFill>
                <a:latin typeface="Proxima Nova"/>
                <a:ea typeface="Proxima Nova"/>
                <a:cs typeface="Proxima Nova"/>
                <a:sym typeface="Proxima Nova"/>
              </a:rPr>
              <a:t>Do use</a:t>
            </a:r>
            <a:r>
              <a:rPr b="0" i="0" lang="en" sz="1800" u="none" cap="none" strike="noStrike">
                <a:solidFill>
                  <a:schemeClr val="lt1"/>
                </a:solidFill>
                <a:latin typeface="Proxima Nova"/>
                <a:ea typeface="Proxima Nova"/>
                <a:cs typeface="Proxima Nova"/>
                <a:sym typeface="Proxima Nova"/>
              </a:rPr>
              <a:t> extensions that make your code more readable, and help you maintain a high standard in your code formatting:</a:t>
            </a:r>
            <a:endParaRPr b="0" i="0" sz="18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Char char="○"/>
            </a:pPr>
            <a:r>
              <a:rPr b="0" i="0" lang="en" sz="1800" u="sng" cap="none" strike="noStrike">
                <a:solidFill>
                  <a:schemeClr val="hlink"/>
                </a:solidFill>
                <a:latin typeface="Proxima Nova"/>
                <a:ea typeface="Proxima Nova"/>
                <a:cs typeface="Proxima Nova"/>
                <a:sym typeface="Proxima Nova"/>
                <a:hlinkClick r:id="rId4"/>
              </a:rPr>
              <a:t>ESLint</a:t>
            </a:r>
            <a:endParaRPr b="0" i="0" sz="18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Char char="○"/>
            </a:pPr>
            <a:r>
              <a:rPr b="0" i="0" lang="en" sz="1800" u="sng" cap="none" strike="noStrike">
                <a:solidFill>
                  <a:schemeClr val="hlink"/>
                </a:solidFill>
                <a:latin typeface="Proxima Nova"/>
                <a:ea typeface="Proxima Nova"/>
                <a:cs typeface="Proxima Nova"/>
                <a:sym typeface="Proxima Nova"/>
                <a:hlinkClick r:id="rId5"/>
              </a:rPr>
              <a:t>Rainbow Brackets</a:t>
            </a:r>
            <a:endParaRPr b="0" i="0" sz="18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Char char="○"/>
            </a:pPr>
            <a:r>
              <a:rPr b="0" i="0" lang="en" sz="1800" u="sng" cap="none" strike="noStrike">
                <a:solidFill>
                  <a:schemeClr val="hlink"/>
                </a:solidFill>
                <a:latin typeface="Proxima Nova"/>
                <a:ea typeface="Proxima Nova"/>
                <a:cs typeface="Proxima Nova"/>
                <a:sym typeface="Proxima Nova"/>
                <a:hlinkClick r:id="rId6"/>
              </a:rPr>
              <a:t>Prettier</a:t>
            </a:r>
            <a:r>
              <a:rPr b="0" i="0" lang="en" sz="1800" u="none" cap="none" strike="noStrike">
                <a:solidFill>
                  <a:schemeClr val="lt1"/>
                </a:solidFill>
                <a:latin typeface="Proxima Nova"/>
                <a:ea typeface="Proxima Nova"/>
                <a:cs typeface="Proxima Nova"/>
                <a:sym typeface="Proxima Nova"/>
              </a:rPr>
              <a:t> (wait a few weeks, then use this to save some time)</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roxima Nova"/>
              <a:ea typeface="Proxima Nova"/>
              <a:cs typeface="Proxima Nova"/>
              <a:sym typeface="Proxima Nova"/>
            </a:endParaRPr>
          </a:p>
        </p:txBody>
      </p:sp>
      <p:pic>
        <p:nvPicPr>
          <p:cNvPr id="266" name="Google Shape;266;g16ebe6f1abf_0_71"/>
          <p:cNvPicPr preferRelativeResize="0"/>
          <p:nvPr/>
        </p:nvPicPr>
        <p:blipFill rotWithShape="1">
          <a:blip r:embed="rId7">
            <a:alphaModFix/>
          </a:blip>
          <a:srcRect b="0" l="0" r="0" t="0"/>
          <a:stretch/>
        </p:blipFill>
        <p:spPr>
          <a:xfrm>
            <a:off x="152400" y="4005000"/>
            <a:ext cx="986100" cy="986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6ebe6f1abf_0_86"/>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Approaching Problems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Proxima Nova"/>
                <a:ea typeface="Proxima Nova"/>
                <a:cs typeface="Proxima Nova"/>
                <a:sym typeface="Proxima Nova"/>
              </a:rPr>
              <a:t>How to approach problem solving?</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List the steps in order to solve a problem (don't think about syntax)</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Step-by-step process</a:t>
            </a:r>
            <a:endParaRPr b="0" i="0" sz="18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AutoNum type="alphaLcPeriod"/>
            </a:pPr>
            <a:r>
              <a:rPr b="0" i="0" lang="en" sz="1800" u="none" cap="none" strike="noStrike">
                <a:solidFill>
                  <a:schemeClr val="lt1"/>
                </a:solidFill>
                <a:latin typeface="Proxima Nova"/>
                <a:ea typeface="Proxima Nova"/>
                <a:cs typeface="Proxima Nova"/>
                <a:sym typeface="Proxima Nova"/>
              </a:rPr>
              <a:t>State hypothesis</a:t>
            </a:r>
            <a:endParaRPr b="0" i="0" sz="18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AutoNum type="alphaLcPeriod"/>
            </a:pPr>
            <a:r>
              <a:rPr b="0" i="0" lang="en" sz="1800" u="none" cap="none" strike="noStrike">
                <a:solidFill>
                  <a:schemeClr val="lt1"/>
                </a:solidFill>
                <a:latin typeface="Proxima Nova"/>
                <a:ea typeface="Proxima Nova"/>
                <a:cs typeface="Proxima Nova"/>
                <a:sym typeface="Proxima Nova"/>
              </a:rPr>
              <a:t>Verify the hypothesis</a:t>
            </a:r>
            <a:endParaRPr b="0" i="0" sz="1800" u="none" cap="none" strike="noStrike">
              <a:solidFill>
                <a:schemeClr val="lt1"/>
              </a:solidFill>
              <a:latin typeface="Proxima Nova"/>
              <a:ea typeface="Proxima Nova"/>
              <a:cs typeface="Proxima Nova"/>
              <a:sym typeface="Proxima Nova"/>
            </a:endParaRPr>
          </a:p>
          <a:p>
            <a:pPr indent="-342900" lvl="1" marL="914400" marR="0" rtl="0" algn="l">
              <a:lnSpc>
                <a:spcPct val="100000"/>
              </a:lnSpc>
              <a:spcBef>
                <a:spcPts val="0"/>
              </a:spcBef>
              <a:spcAft>
                <a:spcPts val="0"/>
              </a:spcAft>
              <a:buClr>
                <a:schemeClr val="lt1"/>
              </a:buClr>
              <a:buSzPts val="1800"/>
              <a:buFont typeface="Proxima Nova"/>
              <a:buAutoNum type="alphaLcPeriod"/>
            </a:pPr>
            <a:r>
              <a:rPr b="0" i="0" lang="en" sz="1800" u="none" cap="none" strike="noStrike">
                <a:solidFill>
                  <a:schemeClr val="lt1"/>
                </a:solidFill>
                <a:latin typeface="Proxima Nova"/>
                <a:ea typeface="Proxima Nova"/>
                <a:cs typeface="Proxima Nova"/>
                <a:sym typeface="Proxima Nova"/>
              </a:rPr>
              <a:t>Make changes</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We express ourselves through code (like an author with a book)</a:t>
            </a:r>
            <a:endParaRPr b="0" i="0" sz="1800" u="none" cap="none" strike="noStrike">
              <a:solidFill>
                <a:schemeClr val="lt1"/>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lt1"/>
              </a:buClr>
              <a:buSzPts val="1800"/>
              <a:buFont typeface="Proxima Nova"/>
              <a:buChar char="●"/>
            </a:pPr>
            <a:r>
              <a:rPr b="0" i="0" lang="en" sz="1800" u="none" cap="none" strike="noStrike">
                <a:solidFill>
                  <a:schemeClr val="lt1"/>
                </a:solidFill>
                <a:latin typeface="Proxima Nova"/>
                <a:ea typeface="Proxima Nova"/>
                <a:cs typeface="Proxima Nova"/>
                <a:sym typeface="Proxima Nova"/>
              </a:rPr>
              <a:t>Make sure your book can be understood!</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roxima Nova"/>
              <a:ea typeface="Proxima Nova"/>
              <a:cs typeface="Proxima Nova"/>
              <a:sym typeface="Proxima Nova"/>
            </a:endParaRPr>
          </a:p>
        </p:txBody>
      </p:sp>
      <p:pic>
        <p:nvPicPr>
          <p:cNvPr id="272" name="Google Shape;272;g16ebe6f1abf_0_86"/>
          <p:cNvPicPr preferRelativeResize="0"/>
          <p:nvPr/>
        </p:nvPicPr>
        <p:blipFill rotWithShape="1">
          <a:blip r:embed="rId3">
            <a:alphaModFix/>
          </a:blip>
          <a:srcRect b="0" l="0" r="0" t="0"/>
          <a:stretch/>
        </p:blipFill>
        <p:spPr>
          <a:xfrm>
            <a:off x="152400" y="4005000"/>
            <a:ext cx="986100" cy="986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7"/>
          <p:cNvPicPr preferRelativeResize="0"/>
          <p:nvPr/>
        </p:nvPicPr>
        <p:blipFill rotWithShape="1">
          <a:blip r:embed="rId3">
            <a:alphaModFix/>
          </a:blip>
          <a:srcRect b="0" l="19558" r="46754" t="-13032"/>
          <a:stretch/>
        </p:blipFill>
        <p:spPr>
          <a:xfrm>
            <a:off x="3660750" y="714275"/>
            <a:ext cx="2059901" cy="3108500"/>
          </a:xfrm>
          <a:prstGeom prst="rect">
            <a:avLst/>
          </a:prstGeom>
          <a:noFill/>
          <a:ln>
            <a:noFill/>
          </a:ln>
        </p:spPr>
      </p:pic>
      <p:sp>
        <p:nvSpPr>
          <p:cNvPr id="278" name="Google Shape;278;p17"/>
          <p:cNvSpPr txBox="1"/>
          <p:nvPr/>
        </p:nvSpPr>
        <p:spPr>
          <a:xfrm>
            <a:off x="485100" y="3822775"/>
            <a:ext cx="3396600" cy="164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012D3D"/>
                </a:solidFill>
                <a:latin typeface="Proxima Nova"/>
                <a:ea typeface="Proxima Nova"/>
                <a:cs typeface="Proxima Nova"/>
                <a:sym typeface="Proxima Nova"/>
              </a:rPr>
              <a:t>Thank you.</a:t>
            </a:r>
            <a:r>
              <a:rPr b="1" i="0" lang="en" sz="4800" u="none" cap="none" strike="noStrike">
                <a:solidFill>
                  <a:srgbClr val="012D3D"/>
                </a:solidFill>
                <a:latin typeface="Roboto"/>
                <a:ea typeface="Roboto"/>
                <a:cs typeface="Roboto"/>
                <a:sym typeface="Roboto"/>
              </a:rPr>
              <a:t> </a:t>
            </a:r>
            <a:endParaRPr b="0" i="0" sz="4800" u="sng" cap="none" strike="noStrike">
              <a:solidFill>
                <a:srgbClr val="012D3D"/>
              </a:solidFill>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nvSpPr>
        <p:spPr>
          <a:xfrm>
            <a:off x="278100" y="2171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800" u="none" cap="none" strike="noStrike">
                <a:solidFill>
                  <a:srgbClr val="DA5251"/>
                </a:solidFill>
                <a:latin typeface="Proxima Nova"/>
                <a:ea typeface="Proxima Nova"/>
                <a:cs typeface="Proxima Nova"/>
                <a:sym typeface="Proxima Nova"/>
              </a:rPr>
              <a:t>Our Team</a:t>
            </a:r>
            <a:r>
              <a:rPr b="1" i="0" lang="en" sz="4500" u="none" cap="none" strike="noStrike">
                <a:solidFill>
                  <a:srgbClr val="DA5251"/>
                </a:solidFill>
                <a:latin typeface="Proxima Nova"/>
                <a:ea typeface="Proxima Nova"/>
                <a:cs typeface="Proxima Nova"/>
                <a:sym typeface="Proxima Nova"/>
              </a:rPr>
              <a:t> </a:t>
            </a:r>
            <a:endParaRPr b="1" i="0" sz="4500" u="none" cap="none" strike="noStrike">
              <a:solidFill>
                <a:srgbClr val="DA5251"/>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800"/>
              <a:buFont typeface="Arial"/>
              <a:buNone/>
            </a:pPr>
            <a:r>
              <a:t/>
            </a:r>
            <a:endParaRPr b="1" i="0" sz="18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600"/>
              </a:spcBef>
              <a:spcAft>
                <a:spcPts val="0"/>
              </a:spcAft>
              <a:buClr>
                <a:schemeClr val="dk1"/>
              </a:buClr>
              <a:buSzPts val="1100"/>
              <a:buFont typeface="Arial"/>
              <a:buNone/>
            </a:pPr>
            <a:r>
              <a:rPr b="0" i="0" lang="en" sz="1800" u="none" cap="none" strike="noStrike">
                <a:solidFill>
                  <a:schemeClr val="lt1"/>
                </a:solidFill>
                <a:latin typeface="Proxima Nova"/>
                <a:ea typeface="Proxima Nova"/>
                <a:cs typeface="Proxima Nova"/>
                <a:sym typeface="Proxima Nova"/>
              </a:rPr>
              <a:t>Here are some soon-to-be familiar faces!</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600"/>
              </a:spcBef>
              <a:spcAft>
                <a:spcPts val="0"/>
              </a:spcAft>
              <a:buClr>
                <a:schemeClr val="dk1"/>
              </a:buClr>
              <a:buSzPts val="1100"/>
              <a:buFont typeface="Arial"/>
              <a:buNone/>
            </a:pPr>
            <a:br>
              <a:rPr b="0" i="0" lang="en" sz="1800" u="none" cap="none" strike="noStrike">
                <a:solidFill>
                  <a:schemeClr val="lt1"/>
                </a:solidFill>
                <a:latin typeface="Proxima Nova"/>
                <a:ea typeface="Proxima Nova"/>
                <a:cs typeface="Proxima Nova"/>
                <a:sym typeface="Proxima Nova"/>
              </a:rPr>
            </a:br>
            <a:endParaRPr b="0" i="0" sz="18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p:txBody>
      </p:sp>
      <p:pic>
        <p:nvPicPr>
          <p:cNvPr id="104" name="Google Shape;104;p2"/>
          <p:cNvPicPr preferRelativeResize="0"/>
          <p:nvPr/>
        </p:nvPicPr>
        <p:blipFill rotWithShape="1">
          <a:blip r:embed="rId3">
            <a:alphaModFix/>
          </a:blip>
          <a:srcRect b="0" l="0" r="0" t="0"/>
          <a:stretch/>
        </p:blipFill>
        <p:spPr>
          <a:xfrm>
            <a:off x="152400" y="4005000"/>
            <a:ext cx="986100" cy="986100"/>
          </a:xfrm>
          <a:prstGeom prst="rect">
            <a:avLst/>
          </a:prstGeom>
          <a:noFill/>
          <a:ln>
            <a:noFill/>
          </a:ln>
        </p:spPr>
      </p:pic>
      <p:pic>
        <p:nvPicPr>
          <p:cNvPr id="105" name="Google Shape;105;p2"/>
          <p:cNvPicPr preferRelativeResize="0"/>
          <p:nvPr/>
        </p:nvPicPr>
        <p:blipFill rotWithShape="1">
          <a:blip r:embed="rId4">
            <a:alphaModFix/>
          </a:blip>
          <a:srcRect b="0" l="0" r="0" t="0"/>
          <a:stretch/>
        </p:blipFill>
        <p:spPr>
          <a:xfrm>
            <a:off x="1504900" y="1958349"/>
            <a:ext cx="1226828" cy="1226803"/>
          </a:xfrm>
          <a:prstGeom prst="rect">
            <a:avLst/>
          </a:prstGeom>
          <a:noFill/>
          <a:ln>
            <a:noFill/>
          </a:ln>
        </p:spPr>
      </p:pic>
      <p:pic>
        <p:nvPicPr>
          <p:cNvPr id="106" name="Google Shape;106;p2"/>
          <p:cNvPicPr preferRelativeResize="0"/>
          <p:nvPr/>
        </p:nvPicPr>
        <p:blipFill rotWithShape="1">
          <a:blip r:embed="rId5">
            <a:alphaModFix/>
          </a:blip>
          <a:srcRect b="0" l="0" r="0" t="0"/>
          <a:stretch/>
        </p:blipFill>
        <p:spPr>
          <a:xfrm>
            <a:off x="3958589" y="1958348"/>
            <a:ext cx="1226828" cy="1226803"/>
          </a:xfrm>
          <a:prstGeom prst="rect">
            <a:avLst/>
          </a:prstGeom>
          <a:noFill/>
          <a:ln>
            <a:noFill/>
          </a:ln>
        </p:spPr>
      </p:pic>
      <p:pic>
        <p:nvPicPr>
          <p:cNvPr id="107" name="Google Shape;107;p2"/>
          <p:cNvPicPr preferRelativeResize="0"/>
          <p:nvPr/>
        </p:nvPicPr>
        <p:blipFill rotWithShape="1">
          <a:blip r:embed="rId6">
            <a:alphaModFix/>
          </a:blip>
          <a:srcRect b="0" l="0" r="0" t="0"/>
          <a:stretch/>
        </p:blipFill>
        <p:spPr>
          <a:xfrm>
            <a:off x="5185429" y="1958357"/>
            <a:ext cx="1226828" cy="1226803"/>
          </a:xfrm>
          <a:prstGeom prst="rect">
            <a:avLst/>
          </a:prstGeom>
          <a:noFill/>
          <a:ln>
            <a:noFill/>
          </a:ln>
        </p:spPr>
      </p:pic>
      <p:pic>
        <p:nvPicPr>
          <p:cNvPr id="108" name="Google Shape;108;p2"/>
          <p:cNvPicPr preferRelativeResize="0"/>
          <p:nvPr/>
        </p:nvPicPr>
        <p:blipFill rotWithShape="1">
          <a:blip r:embed="rId7">
            <a:alphaModFix/>
          </a:blip>
          <a:srcRect b="0" l="0" r="0" t="0"/>
          <a:stretch/>
        </p:blipFill>
        <p:spPr>
          <a:xfrm>
            <a:off x="2731753" y="1958348"/>
            <a:ext cx="1226828" cy="1226803"/>
          </a:xfrm>
          <a:prstGeom prst="rect">
            <a:avLst/>
          </a:prstGeom>
          <a:noFill/>
          <a:ln>
            <a:noFill/>
          </a:ln>
        </p:spPr>
      </p:pic>
      <p:pic>
        <p:nvPicPr>
          <p:cNvPr id="109" name="Google Shape;109;p2"/>
          <p:cNvPicPr preferRelativeResize="0"/>
          <p:nvPr/>
        </p:nvPicPr>
        <p:blipFill rotWithShape="1">
          <a:blip r:embed="rId8">
            <a:alphaModFix/>
          </a:blip>
          <a:srcRect b="0" l="0" r="0" t="0"/>
          <a:stretch/>
        </p:blipFill>
        <p:spPr>
          <a:xfrm>
            <a:off x="278067" y="1958348"/>
            <a:ext cx="1226828" cy="1226803"/>
          </a:xfrm>
          <a:prstGeom prst="rect">
            <a:avLst/>
          </a:prstGeom>
          <a:noFill/>
          <a:ln>
            <a:noFill/>
          </a:ln>
        </p:spPr>
      </p:pic>
      <p:pic>
        <p:nvPicPr>
          <p:cNvPr id="110" name="Google Shape;110;p2"/>
          <p:cNvPicPr preferRelativeResize="0"/>
          <p:nvPr/>
        </p:nvPicPr>
        <p:blipFill rotWithShape="1">
          <a:blip r:embed="rId9">
            <a:alphaModFix/>
          </a:blip>
          <a:srcRect b="0" l="0" r="0" t="0"/>
          <a:stretch/>
        </p:blipFill>
        <p:spPr>
          <a:xfrm>
            <a:off x="6412252" y="1958348"/>
            <a:ext cx="1226828" cy="1226803"/>
          </a:xfrm>
          <a:prstGeom prst="rect">
            <a:avLst/>
          </a:prstGeom>
          <a:noFill/>
          <a:ln>
            <a:noFill/>
          </a:ln>
        </p:spPr>
      </p:pic>
      <p:pic>
        <p:nvPicPr>
          <p:cNvPr id="111" name="Google Shape;111;p2"/>
          <p:cNvPicPr preferRelativeResize="0"/>
          <p:nvPr/>
        </p:nvPicPr>
        <p:blipFill rotWithShape="1">
          <a:blip r:embed="rId10">
            <a:alphaModFix/>
          </a:blip>
          <a:srcRect b="0" l="0" r="0" t="0"/>
          <a:stretch/>
        </p:blipFill>
        <p:spPr>
          <a:xfrm>
            <a:off x="7639073" y="1958345"/>
            <a:ext cx="1226828" cy="1226803"/>
          </a:xfrm>
          <a:prstGeom prst="rect">
            <a:avLst/>
          </a:prstGeom>
          <a:noFill/>
          <a:ln>
            <a:noFill/>
          </a:ln>
        </p:spPr>
      </p:pic>
      <p:sp>
        <p:nvSpPr>
          <p:cNvPr id="112" name="Google Shape;112;p2"/>
          <p:cNvSpPr txBox="1"/>
          <p:nvPr/>
        </p:nvSpPr>
        <p:spPr>
          <a:xfrm>
            <a:off x="1505000" y="3185150"/>
            <a:ext cx="122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Clr>
                <a:srgbClr val="000000"/>
              </a:buClr>
              <a:buSzPts val="1800"/>
              <a:buFont typeface="Arial"/>
              <a:buNone/>
            </a:pPr>
            <a:r>
              <a:rPr lang="en" sz="1800">
                <a:solidFill>
                  <a:schemeClr val="lt1"/>
                </a:solidFill>
                <a:latin typeface="Proxima Nova"/>
                <a:ea typeface="Proxima Nova"/>
                <a:cs typeface="Proxima Nova"/>
                <a:sym typeface="Proxima Nova"/>
              </a:rPr>
              <a:t>Pedro</a:t>
            </a:r>
            <a:endParaRPr b="0" i="0" sz="1400" u="none" cap="none" strike="noStrike">
              <a:solidFill>
                <a:srgbClr val="000000"/>
              </a:solidFill>
              <a:latin typeface="Arial"/>
              <a:ea typeface="Arial"/>
              <a:cs typeface="Arial"/>
              <a:sym typeface="Arial"/>
            </a:endParaRPr>
          </a:p>
        </p:txBody>
      </p:sp>
      <p:sp>
        <p:nvSpPr>
          <p:cNvPr id="113" name="Google Shape;113;p2"/>
          <p:cNvSpPr txBox="1"/>
          <p:nvPr/>
        </p:nvSpPr>
        <p:spPr>
          <a:xfrm>
            <a:off x="3958650" y="3185150"/>
            <a:ext cx="122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Clr>
                <a:srgbClr val="000000"/>
              </a:buClr>
              <a:buSzPts val="1800"/>
              <a:buFont typeface="Arial"/>
              <a:buNone/>
            </a:pPr>
            <a:r>
              <a:rPr lang="en" sz="1800">
                <a:solidFill>
                  <a:schemeClr val="lt1"/>
                </a:solidFill>
                <a:latin typeface="Proxima Nova"/>
                <a:ea typeface="Proxima Nova"/>
                <a:cs typeface="Proxima Nova"/>
                <a:sym typeface="Proxima Nova"/>
              </a:rPr>
              <a:t>Sakhia</a:t>
            </a:r>
            <a:endParaRPr b="0" i="0" sz="1400" u="none" cap="none" strike="noStrike">
              <a:solidFill>
                <a:srgbClr val="000000"/>
              </a:solidFill>
              <a:latin typeface="Arial"/>
              <a:ea typeface="Arial"/>
              <a:cs typeface="Arial"/>
              <a:sym typeface="Arial"/>
            </a:endParaRPr>
          </a:p>
        </p:txBody>
      </p:sp>
      <p:sp>
        <p:nvSpPr>
          <p:cNvPr id="114" name="Google Shape;114;p2"/>
          <p:cNvSpPr txBox="1"/>
          <p:nvPr/>
        </p:nvSpPr>
        <p:spPr>
          <a:xfrm>
            <a:off x="2731825" y="3185150"/>
            <a:ext cx="122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Clr>
                <a:srgbClr val="000000"/>
              </a:buClr>
              <a:buSzPts val="1800"/>
              <a:buFont typeface="Arial"/>
              <a:buNone/>
            </a:pPr>
            <a:r>
              <a:rPr lang="en" sz="1800">
                <a:solidFill>
                  <a:schemeClr val="lt1"/>
                </a:solidFill>
                <a:latin typeface="Proxima Nova"/>
                <a:ea typeface="Proxima Nova"/>
                <a:cs typeface="Proxima Nova"/>
                <a:sym typeface="Proxima Nova"/>
              </a:rPr>
              <a:t>Eric</a:t>
            </a:r>
            <a:endParaRPr sz="1800">
              <a:solidFill>
                <a:schemeClr val="lt1"/>
              </a:solidFill>
              <a:latin typeface="Proxima Nova"/>
              <a:ea typeface="Proxima Nova"/>
              <a:cs typeface="Proxima Nova"/>
              <a:sym typeface="Proxima Nova"/>
            </a:endParaRPr>
          </a:p>
        </p:txBody>
      </p:sp>
      <p:sp>
        <p:nvSpPr>
          <p:cNvPr id="115" name="Google Shape;115;p2"/>
          <p:cNvSpPr txBox="1"/>
          <p:nvPr/>
        </p:nvSpPr>
        <p:spPr>
          <a:xfrm>
            <a:off x="278113" y="3185150"/>
            <a:ext cx="122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Clr>
                <a:srgbClr val="000000"/>
              </a:buClr>
              <a:buSzPts val="1800"/>
              <a:buFont typeface="Arial"/>
              <a:buNone/>
            </a:pPr>
            <a:r>
              <a:rPr lang="en" sz="1800">
                <a:solidFill>
                  <a:schemeClr val="lt1"/>
                </a:solidFill>
                <a:latin typeface="Proxima Nova"/>
                <a:ea typeface="Proxima Nova"/>
                <a:cs typeface="Proxima Nova"/>
                <a:sym typeface="Proxima Nova"/>
              </a:rPr>
              <a:t>Taiwo</a:t>
            </a:r>
            <a:endParaRPr b="0" i="0" sz="1400" u="none" cap="none" strike="noStrike">
              <a:solidFill>
                <a:srgbClr val="000000"/>
              </a:solidFill>
              <a:latin typeface="Arial"/>
              <a:ea typeface="Arial"/>
              <a:cs typeface="Arial"/>
              <a:sym typeface="Arial"/>
            </a:endParaRPr>
          </a:p>
        </p:txBody>
      </p:sp>
      <p:sp>
        <p:nvSpPr>
          <p:cNvPr id="116" name="Google Shape;116;p2"/>
          <p:cNvSpPr txBox="1"/>
          <p:nvPr/>
        </p:nvSpPr>
        <p:spPr>
          <a:xfrm>
            <a:off x="5185475" y="3185150"/>
            <a:ext cx="122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Clr>
                <a:srgbClr val="000000"/>
              </a:buClr>
              <a:buSzPts val="1800"/>
              <a:buFont typeface="Arial"/>
              <a:buNone/>
            </a:pPr>
            <a:r>
              <a:rPr b="0" i="0" lang="en" sz="1800" u="none" cap="none" strike="noStrike">
                <a:solidFill>
                  <a:schemeClr val="lt1"/>
                </a:solidFill>
                <a:latin typeface="Proxima Nova"/>
                <a:ea typeface="Proxima Nova"/>
                <a:cs typeface="Proxima Nova"/>
                <a:sym typeface="Proxima Nova"/>
              </a:rPr>
              <a:t>Chetna</a:t>
            </a:r>
            <a:endParaRPr b="0" i="0" sz="1400" u="none" cap="none" strike="noStrike">
              <a:solidFill>
                <a:srgbClr val="000000"/>
              </a:solidFill>
              <a:latin typeface="Arial"/>
              <a:ea typeface="Arial"/>
              <a:cs typeface="Arial"/>
              <a:sym typeface="Arial"/>
            </a:endParaRPr>
          </a:p>
        </p:txBody>
      </p:sp>
      <p:sp>
        <p:nvSpPr>
          <p:cNvPr id="117" name="Google Shape;117;p2"/>
          <p:cNvSpPr txBox="1"/>
          <p:nvPr/>
        </p:nvSpPr>
        <p:spPr>
          <a:xfrm>
            <a:off x="6412275" y="3185150"/>
            <a:ext cx="122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Clr>
                <a:srgbClr val="000000"/>
              </a:buClr>
              <a:buSzPts val="1800"/>
              <a:buFont typeface="Arial"/>
              <a:buNone/>
            </a:pPr>
            <a:r>
              <a:rPr b="0" i="0" lang="en" sz="1800" u="none" cap="none" strike="noStrike">
                <a:solidFill>
                  <a:schemeClr val="lt1"/>
                </a:solidFill>
                <a:latin typeface="Proxima Nova"/>
                <a:ea typeface="Proxima Nova"/>
                <a:cs typeface="Proxima Nova"/>
                <a:sym typeface="Proxima Nova"/>
              </a:rPr>
              <a:t>Hajrah</a:t>
            </a:r>
            <a:endParaRPr b="0" i="0" sz="1400" u="none" cap="none" strike="noStrike">
              <a:solidFill>
                <a:srgbClr val="000000"/>
              </a:solidFill>
              <a:latin typeface="Arial"/>
              <a:ea typeface="Arial"/>
              <a:cs typeface="Arial"/>
              <a:sym typeface="Arial"/>
            </a:endParaRPr>
          </a:p>
        </p:txBody>
      </p:sp>
      <p:sp>
        <p:nvSpPr>
          <p:cNvPr id="118" name="Google Shape;118;p2"/>
          <p:cNvSpPr txBox="1"/>
          <p:nvPr/>
        </p:nvSpPr>
        <p:spPr>
          <a:xfrm>
            <a:off x="7639075" y="3185150"/>
            <a:ext cx="122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Clr>
                <a:srgbClr val="000000"/>
              </a:buClr>
              <a:buSzPts val="1800"/>
              <a:buFont typeface="Arial"/>
              <a:buNone/>
            </a:pPr>
            <a:r>
              <a:rPr b="0" i="0" lang="en" sz="1800" u="none" cap="none" strike="noStrike">
                <a:solidFill>
                  <a:schemeClr val="lt1"/>
                </a:solidFill>
                <a:latin typeface="Proxima Nova"/>
                <a:ea typeface="Proxima Nova"/>
                <a:cs typeface="Proxima Nova"/>
                <a:sym typeface="Proxima Nova"/>
              </a:rPr>
              <a:t>Kristen</a:t>
            </a:r>
            <a:endParaRPr b="0" i="0" sz="1400" u="none" cap="none" strike="noStrike">
              <a:solidFill>
                <a:srgbClr val="000000"/>
              </a:solidFill>
              <a:latin typeface="Arial"/>
              <a:ea typeface="Arial"/>
              <a:cs typeface="Arial"/>
              <a:sym typeface="Arial"/>
            </a:endParaRPr>
          </a:p>
        </p:txBody>
      </p:sp>
      <p:sp>
        <p:nvSpPr>
          <p:cNvPr id="119" name="Google Shape;119;p2"/>
          <p:cNvSpPr txBox="1"/>
          <p:nvPr/>
        </p:nvSpPr>
        <p:spPr>
          <a:xfrm>
            <a:off x="278113" y="3548450"/>
            <a:ext cx="4907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Clr>
                <a:srgbClr val="000000"/>
              </a:buClr>
              <a:buSzPts val="1400"/>
              <a:buFont typeface="Arial"/>
              <a:buNone/>
            </a:pPr>
            <a:r>
              <a:rPr b="0" i="0" lang="en" sz="1400" u="none" cap="none" strike="noStrike">
                <a:solidFill>
                  <a:srgbClr val="DA5251"/>
                </a:solidFill>
                <a:latin typeface="Proxima Nova"/>
                <a:ea typeface="Proxima Nova"/>
                <a:cs typeface="Proxima Nova"/>
                <a:sym typeface="Proxima Nova"/>
              </a:rPr>
              <a:t>Instructors</a:t>
            </a:r>
            <a:endParaRPr b="0" i="0" sz="1400" u="none" cap="none" strike="noStrike">
              <a:solidFill>
                <a:srgbClr val="DA5251"/>
              </a:solidFill>
              <a:latin typeface="Arial"/>
              <a:ea typeface="Arial"/>
              <a:cs typeface="Arial"/>
              <a:sym typeface="Arial"/>
            </a:endParaRPr>
          </a:p>
        </p:txBody>
      </p:sp>
      <p:sp>
        <p:nvSpPr>
          <p:cNvPr id="120" name="Google Shape;120;p2"/>
          <p:cNvSpPr txBox="1"/>
          <p:nvPr/>
        </p:nvSpPr>
        <p:spPr>
          <a:xfrm>
            <a:off x="5185413" y="3548450"/>
            <a:ext cx="1226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Clr>
                <a:srgbClr val="000000"/>
              </a:buClr>
              <a:buSzPts val="1400"/>
              <a:buFont typeface="Arial"/>
              <a:buNone/>
            </a:pPr>
            <a:r>
              <a:rPr b="0" i="0" lang="en" sz="1400" u="none" cap="none" strike="noStrike">
                <a:solidFill>
                  <a:srgbClr val="DA5251"/>
                </a:solidFill>
                <a:latin typeface="Proxima Nova"/>
                <a:ea typeface="Proxima Nova"/>
                <a:cs typeface="Proxima Nova"/>
                <a:sym typeface="Proxima Nova"/>
              </a:rPr>
              <a:t>Education Manager</a:t>
            </a:r>
            <a:endParaRPr b="0" i="0" sz="1400" u="none" cap="none" strike="noStrike">
              <a:solidFill>
                <a:srgbClr val="DA5251"/>
              </a:solidFill>
              <a:latin typeface="Arial"/>
              <a:ea typeface="Arial"/>
              <a:cs typeface="Arial"/>
              <a:sym typeface="Arial"/>
            </a:endParaRPr>
          </a:p>
        </p:txBody>
      </p:sp>
      <p:sp>
        <p:nvSpPr>
          <p:cNvPr id="121" name="Google Shape;121;p2"/>
          <p:cNvSpPr txBox="1"/>
          <p:nvPr/>
        </p:nvSpPr>
        <p:spPr>
          <a:xfrm>
            <a:off x="6412188" y="3548450"/>
            <a:ext cx="2453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Clr>
                <a:srgbClr val="000000"/>
              </a:buClr>
              <a:buSzPts val="1400"/>
              <a:buFont typeface="Arial"/>
              <a:buNone/>
            </a:pPr>
            <a:r>
              <a:rPr b="0" i="0" lang="en" sz="1400" u="none" cap="none" strike="noStrike">
                <a:solidFill>
                  <a:srgbClr val="DA5251"/>
                </a:solidFill>
                <a:latin typeface="Proxima Nova"/>
                <a:ea typeface="Proxima Nova"/>
                <a:cs typeface="Proxima Nova"/>
                <a:sym typeface="Proxima Nova"/>
              </a:rPr>
              <a:t>Student Success Coordinators</a:t>
            </a:r>
            <a:endParaRPr b="0" i="0" sz="1400" u="none" cap="none" strike="noStrike">
              <a:solidFill>
                <a:srgbClr val="DA5251"/>
              </a:solidFill>
              <a:latin typeface="Arial"/>
              <a:ea typeface="Arial"/>
              <a:cs typeface="Arial"/>
              <a:sym typeface="Arial"/>
            </a:endParaRPr>
          </a:p>
        </p:txBody>
      </p:sp>
      <p:pic>
        <p:nvPicPr>
          <p:cNvPr id="122" name="Google Shape;122;p2"/>
          <p:cNvPicPr preferRelativeResize="0"/>
          <p:nvPr/>
        </p:nvPicPr>
        <p:blipFill>
          <a:blip r:embed="rId11">
            <a:alphaModFix/>
          </a:blip>
          <a:stretch>
            <a:fillRect/>
          </a:stretch>
        </p:blipFill>
        <p:spPr>
          <a:xfrm>
            <a:off x="1504825" y="1958450"/>
            <a:ext cx="1226700" cy="1226700"/>
          </a:xfrm>
          <a:prstGeom prst="rect">
            <a:avLst/>
          </a:prstGeom>
          <a:noFill/>
          <a:ln>
            <a:noFill/>
          </a:ln>
        </p:spPr>
      </p:pic>
      <p:pic>
        <p:nvPicPr>
          <p:cNvPr id="123" name="Google Shape;123;p2"/>
          <p:cNvPicPr preferRelativeResize="0"/>
          <p:nvPr/>
        </p:nvPicPr>
        <p:blipFill>
          <a:blip r:embed="rId12">
            <a:alphaModFix/>
          </a:blip>
          <a:stretch>
            <a:fillRect/>
          </a:stretch>
        </p:blipFill>
        <p:spPr>
          <a:xfrm>
            <a:off x="278075" y="1958325"/>
            <a:ext cx="1226825" cy="1226825"/>
          </a:xfrm>
          <a:prstGeom prst="rect">
            <a:avLst/>
          </a:prstGeom>
          <a:noFill/>
          <a:ln>
            <a:noFill/>
          </a:ln>
        </p:spPr>
      </p:pic>
      <p:pic>
        <p:nvPicPr>
          <p:cNvPr id="124" name="Google Shape;124;p2"/>
          <p:cNvPicPr preferRelativeResize="0"/>
          <p:nvPr/>
        </p:nvPicPr>
        <p:blipFill>
          <a:blip r:embed="rId13">
            <a:alphaModFix/>
          </a:blip>
          <a:stretch>
            <a:fillRect/>
          </a:stretch>
        </p:blipFill>
        <p:spPr>
          <a:xfrm>
            <a:off x="2731837" y="1958464"/>
            <a:ext cx="1226700" cy="1226674"/>
          </a:xfrm>
          <a:prstGeom prst="rect">
            <a:avLst/>
          </a:prstGeom>
          <a:noFill/>
          <a:ln>
            <a:noFill/>
          </a:ln>
        </p:spPr>
      </p:pic>
      <p:pic>
        <p:nvPicPr>
          <p:cNvPr id="125" name="Google Shape;125;p2"/>
          <p:cNvPicPr preferRelativeResize="0"/>
          <p:nvPr/>
        </p:nvPicPr>
        <p:blipFill>
          <a:blip r:embed="rId14">
            <a:alphaModFix/>
          </a:blip>
          <a:stretch>
            <a:fillRect/>
          </a:stretch>
        </p:blipFill>
        <p:spPr>
          <a:xfrm>
            <a:off x="3958525" y="1958475"/>
            <a:ext cx="1226700" cy="1226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867"/>
        </a:solidFill>
      </p:bgPr>
    </p:bg>
    <p:spTree>
      <p:nvGrpSpPr>
        <p:cNvPr id="129" name="Shape 129"/>
        <p:cNvGrpSpPr/>
        <p:nvPr/>
      </p:nvGrpSpPr>
      <p:grpSpPr>
        <a:xfrm>
          <a:off x="0" y="0"/>
          <a:ext cx="0" cy="0"/>
          <a:chOff x="0" y="0"/>
          <a:chExt cx="0" cy="0"/>
        </a:xfrm>
      </p:grpSpPr>
      <p:sp>
        <p:nvSpPr>
          <p:cNvPr id="130" name="Google Shape;130;g16ebe6f1abf_0_30"/>
          <p:cNvSpPr txBox="1"/>
          <p:nvPr/>
        </p:nvSpPr>
        <p:spPr>
          <a:xfrm>
            <a:off x="685800" y="448400"/>
            <a:ext cx="7772400" cy="369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Proxima Nova"/>
                <a:ea typeface="Proxima Nova"/>
                <a:cs typeface="Proxima Nova"/>
                <a:sym typeface="Proxima Nova"/>
              </a:rPr>
              <a:t>BE NOT AFRAID</a:t>
            </a:r>
            <a:br>
              <a:rPr b="1" i="0" lang="en" sz="4800" u="sng" cap="none" strike="noStrike">
                <a:solidFill>
                  <a:srgbClr val="FFFFFF"/>
                </a:solidFill>
                <a:latin typeface="Proxima Nova"/>
                <a:ea typeface="Proxima Nova"/>
                <a:cs typeface="Proxima Nova"/>
                <a:sym typeface="Proxima Nova"/>
              </a:rPr>
            </a:br>
            <a:r>
              <a:rPr b="1" i="0" lang="en" sz="3300" u="none" cap="none" strike="noStrike">
                <a:solidFill>
                  <a:srgbClr val="012D3D"/>
                </a:solidFill>
                <a:latin typeface="Proxima Nova"/>
                <a:ea typeface="Proxima Nova"/>
                <a:cs typeface="Proxima Nova"/>
                <a:sym typeface="Proxima Nova"/>
              </a:rPr>
              <a:t>It is easy to freeze up when approaching a problem.</a:t>
            </a:r>
            <a:br>
              <a:rPr b="1" i="1" lang="en" sz="2000" u="none" cap="none" strike="noStrike">
                <a:solidFill>
                  <a:srgbClr val="012D3D"/>
                </a:solidFill>
                <a:latin typeface="Proxima Nova"/>
                <a:ea typeface="Proxima Nova"/>
                <a:cs typeface="Proxima Nova"/>
                <a:sym typeface="Proxima Nova"/>
              </a:rPr>
            </a:b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b="1" i="0" lang="en" sz="3300" u="none" cap="none" strike="noStrike">
                <a:solidFill>
                  <a:srgbClr val="012D3D"/>
                </a:solidFill>
                <a:latin typeface="Proxima Nova"/>
                <a:ea typeface="Proxima Nova"/>
                <a:cs typeface="Proxima Nova"/>
                <a:sym typeface="Proxima Nova"/>
              </a:rPr>
              <a:t>When it comes to programming, the most important part is </a:t>
            </a:r>
            <a:r>
              <a:rPr b="1" i="1" lang="en" sz="3300" u="none" cap="none" strike="noStrike">
                <a:solidFill>
                  <a:srgbClr val="012D3D"/>
                </a:solidFill>
                <a:latin typeface="Proxima Nova"/>
                <a:ea typeface="Proxima Nova"/>
                <a:cs typeface="Proxima Nova"/>
                <a:sym typeface="Proxima Nova"/>
              </a:rPr>
              <a:t>trying</a:t>
            </a:r>
            <a:r>
              <a:rPr b="1" i="0" lang="en" sz="3300" u="none" cap="none" strike="noStrike">
                <a:solidFill>
                  <a:srgbClr val="012D3D"/>
                </a:solidFill>
                <a:latin typeface="Proxima Nova"/>
                <a:ea typeface="Proxima Nova"/>
                <a:cs typeface="Proxima Nova"/>
                <a:sym typeface="Proxima Nova"/>
              </a:rPr>
              <a:t>.</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000"/>
              <a:buFont typeface="Arial"/>
              <a:buNone/>
            </a:pPr>
            <a:br>
              <a:rPr b="1" i="1" lang="en" sz="2000" u="none" cap="none" strike="noStrike">
                <a:solidFill>
                  <a:srgbClr val="012D3D"/>
                </a:solidFill>
                <a:latin typeface="Proxima Nova"/>
                <a:ea typeface="Proxima Nova"/>
                <a:cs typeface="Proxima Nova"/>
                <a:sym typeface="Proxima Nova"/>
              </a:rPr>
            </a:br>
            <a:r>
              <a:rPr b="1" i="1" lang="en" sz="2000" u="none" cap="none" strike="noStrike">
                <a:solidFill>
                  <a:srgbClr val="012D3D"/>
                </a:solidFill>
                <a:latin typeface="Proxima Nova"/>
                <a:ea typeface="Proxima Nova"/>
                <a:cs typeface="Proxima Nova"/>
                <a:sym typeface="Proxima Nova"/>
              </a:rPr>
              <a:t>Write some code. It might not work… but we can change it and try, try again! Experiment. Break stuff. Fix it again! Share what you learn!</a:t>
            </a:r>
            <a:endParaRPr b="1" i="1" sz="2000" u="sng" cap="none" strike="noStrike">
              <a:solidFill>
                <a:srgbClr val="012D3D"/>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867"/>
        </a:solidFill>
      </p:bgPr>
    </p:bg>
    <p:spTree>
      <p:nvGrpSpPr>
        <p:cNvPr id="134" name="Shape 134"/>
        <p:cNvGrpSpPr/>
        <p:nvPr/>
      </p:nvGrpSpPr>
      <p:grpSpPr>
        <a:xfrm>
          <a:off x="0" y="0"/>
          <a:ext cx="0" cy="0"/>
          <a:chOff x="0" y="0"/>
          <a:chExt cx="0" cy="0"/>
        </a:xfrm>
      </p:grpSpPr>
      <p:sp>
        <p:nvSpPr>
          <p:cNvPr id="135" name="Google Shape;135;g16ebe6f1abf_0_34"/>
          <p:cNvSpPr txBox="1"/>
          <p:nvPr/>
        </p:nvSpPr>
        <p:spPr>
          <a:xfrm>
            <a:off x="685800" y="448400"/>
            <a:ext cx="7772400" cy="369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Proxima Nova"/>
                <a:ea typeface="Proxima Nova"/>
                <a:cs typeface="Proxima Nova"/>
                <a:sym typeface="Proxima Nova"/>
              </a:rPr>
              <a:t>IS THERE ANYTHING…</a:t>
            </a:r>
            <a:endParaRPr b="1" i="0" sz="48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4800"/>
              <a:buFont typeface="Arial"/>
              <a:buNone/>
            </a:pPr>
            <a:r>
              <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4800"/>
              <a:buFont typeface="Arial"/>
              <a:buNone/>
            </a:pPr>
            <a:r>
              <a:rPr b="1" i="0" lang="en" sz="3300" u="none" cap="none" strike="noStrike">
                <a:solidFill>
                  <a:srgbClr val="012D3D"/>
                </a:solidFill>
                <a:latin typeface="Proxima Nova"/>
                <a:ea typeface="Proxima Nova"/>
                <a:cs typeface="Proxima Nova"/>
                <a:sym typeface="Proxima Nova"/>
              </a:rPr>
              <a:t>you’re </a:t>
            </a:r>
            <a:r>
              <a:rPr b="1" i="1" lang="en" sz="3300" u="none" cap="none" strike="noStrike">
                <a:solidFill>
                  <a:srgbClr val="012D3D"/>
                </a:solidFill>
                <a:latin typeface="Proxima Nova"/>
                <a:ea typeface="Proxima Nova"/>
                <a:cs typeface="Proxima Nova"/>
                <a:sym typeface="Proxima Nova"/>
              </a:rPr>
              <a:t>worried</a:t>
            </a:r>
            <a:r>
              <a:rPr b="1" i="0" lang="en" sz="3300" u="none" cap="none" strike="noStrike">
                <a:solidFill>
                  <a:srgbClr val="012D3D"/>
                </a:solidFill>
                <a:latin typeface="Proxima Nova"/>
                <a:ea typeface="Proxima Nova"/>
                <a:cs typeface="Proxima Nova"/>
                <a:sym typeface="Proxima Nova"/>
              </a:rPr>
              <a:t> about in your Lighthouse Labs adventure?</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rgbClr val="012D3D"/>
                </a:solidFill>
                <a:latin typeface="Proxima Nova"/>
                <a:ea typeface="Proxima Nova"/>
                <a:cs typeface="Proxima Nova"/>
                <a:sym typeface="Proxima Nova"/>
              </a:rPr>
              <a:t>We’re all in this together!</a:t>
            </a:r>
            <a:endParaRPr b="1" i="1" sz="2000" u="sng" cap="none" strike="noStrike">
              <a:solidFill>
                <a:srgbClr val="012D3D"/>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867"/>
        </a:solidFill>
      </p:bgPr>
    </p:bg>
    <p:spTree>
      <p:nvGrpSpPr>
        <p:cNvPr id="139" name="Shape 139"/>
        <p:cNvGrpSpPr/>
        <p:nvPr/>
      </p:nvGrpSpPr>
      <p:grpSpPr>
        <a:xfrm>
          <a:off x="0" y="0"/>
          <a:ext cx="0" cy="0"/>
          <a:chOff x="0" y="0"/>
          <a:chExt cx="0" cy="0"/>
        </a:xfrm>
      </p:grpSpPr>
      <p:sp>
        <p:nvSpPr>
          <p:cNvPr id="140" name="Google Shape;140;g16ebe6f1abf_0_47"/>
          <p:cNvSpPr txBox="1"/>
          <p:nvPr/>
        </p:nvSpPr>
        <p:spPr>
          <a:xfrm>
            <a:off x="685800" y="448400"/>
            <a:ext cx="7772400" cy="369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Proxima Nova"/>
                <a:ea typeface="Proxima Nova"/>
                <a:cs typeface="Proxima Nova"/>
                <a:sym typeface="Proxima Nova"/>
              </a:rPr>
              <a:t>THE LIGHTHOUSE LABS CURRICULUM</a:t>
            </a:r>
            <a:endParaRPr b="1" i="0" sz="48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4800"/>
              <a:buFont typeface="Arial"/>
              <a:buNone/>
            </a:pPr>
            <a:r>
              <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4800"/>
              <a:buFont typeface="Arial"/>
              <a:buNone/>
            </a:pPr>
            <a:r>
              <a:rPr b="1" i="0" lang="en" sz="3300" u="none" cap="none" strike="noStrike">
                <a:solidFill>
                  <a:srgbClr val="012D3D"/>
                </a:solidFill>
                <a:latin typeface="Proxima Nova"/>
                <a:ea typeface="Proxima Nova"/>
                <a:cs typeface="Proxima Nova"/>
                <a:sym typeface="Proxima Nova"/>
              </a:rPr>
              <a:t>Our curriculum is composed of 10 modules.</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t/>
            </a:r>
            <a:endParaRPr b="1" i="0" sz="3300" u="none" cap="none" strike="noStrike">
              <a:solidFill>
                <a:srgbClr val="012D3D"/>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rgbClr val="012D3D"/>
                </a:solidFill>
                <a:latin typeface="Proxima Nova"/>
                <a:ea typeface="Proxima Nova"/>
                <a:cs typeface="Proxima Nova"/>
                <a:sym typeface="Proxima Nova"/>
              </a:rPr>
              <a:t>We explore essentials ranging from theory to practical, and from front-end to back-end!</a:t>
            </a:r>
            <a:endParaRPr b="1" i="1" sz="2000" u="sng" cap="none" strike="noStrike">
              <a:solidFill>
                <a:srgbClr val="012D3D"/>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6ebe6f1abf_0_7"/>
          <p:cNvSpPr txBox="1"/>
          <p:nvPr/>
        </p:nvSpPr>
        <p:spPr>
          <a:xfrm>
            <a:off x="278100" y="2171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DA5251"/>
                </a:solidFill>
                <a:latin typeface="Proxima Nova"/>
                <a:ea typeface="Proxima Nova"/>
                <a:cs typeface="Proxima Nova"/>
                <a:sym typeface="Proxima Nova"/>
              </a:rPr>
              <a:t>MODULE 1 (Weeks 1 - 4) </a:t>
            </a:r>
            <a:endParaRPr b="1" i="0" sz="48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DA5251"/>
                </a:solidFill>
                <a:latin typeface="Proxima Nova"/>
                <a:ea typeface="Proxima Nova"/>
                <a:cs typeface="Proxima Nova"/>
                <a:sym typeface="Proxima Nova"/>
              </a:rPr>
              <a:t> </a:t>
            </a:r>
            <a:r>
              <a:rPr b="1" i="0" lang="en" sz="4500" u="none" cap="none" strike="noStrike">
                <a:solidFill>
                  <a:srgbClr val="DA5251"/>
                </a:solidFill>
                <a:latin typeface="Proxima Nova"/>
                <a:ea typeface="Proxima Nova"/>
                <a:cs typeface="Proxima Nova"/>
                <a:sym typeface="Proxima Nova"/>
              </a:rPr>
              <a:t>Programming Fundamentals</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with Javascript </a:t>
            </a:r>
            <a:endParaRPr b="1" i="0" sz="4500" u="none" cap="none" strike="noStrike">
              <a:solidFill>
                <a:srgbClr val="DA5251"/>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800"/>
              <a:buFont typeface="Arial"/>
              <a:buNone/>
            </a:pPr>
            <a:r>
              <a:t/>
            </a:r>
            <a:endParaRPr b="1"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600"/>
              </a:spcBef>
              <a:spcAft>
                <a:spcPts val="0"/>
              </a:spcAft>
              <a:buClr>
                <a:schemeClr val="dk1"/>
              </a:buClr>
              <a:buSzPts val="1100"/>
              <a:buFont typeface="Arial"/>
              <a:buNone/>
            </a:pPr>
            <a:r>
              <a:rPr b="1" i="0" lang="en" sz="1800" u="none" cap="none" strike="noStrike">
                <a:solidFill>
                  <a:schemeClr val="lt1"/>
                </a:solidFill>
                <a:latin typeface="Proxima Nova"/>
                <a:ea typeface="Proxima Nova"/>
                <a:cs typeface="Proxima Nova"/>
                <a:sym typeface="Proxima Nova"/>
              </a:rPr>
              <a:t>FOCAL:</a:t>
            </a:r>
            <a:r>
              <a:rPr b="0" i="0" lang="en" sz="1800" u="none" cap="none" strike="noStrike">
                <a:solidFill>
                  <a:schemeClr val="lt1"/>
                </a:solidFill>
                <a:latin typeface="Proxima Nova"/>
                <a:ea typeface="Proxima Nova"/>
                <a:cs typeface="Proxima Nova"/>
                <a:sym typeface="Proxima Nova"/>
              </a:rPr>
              <a:t> Functions, Objects, Conditionals, Arrays, Loops.</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600"/>
              </a:spcBef>
              <a:spcAft>
                <a:spcPts val="0"/>
              </a:spcAft>
              <a:buClr>
                <a:schemeClr val="dk1"/>
              </a:buClr>
              <a:buSzPts val="1100"/>
              <a:buFont typeface="Arial"/>
              <a:buNone/>
            </a:pPr>
            <a:r>
              <a:rPr b="0" i="0" lang="en" sz="1800" u="none" cap="none" strike="noStrike">
                <a:solidFill>
                  <a:schemeClr val="lt1"/>
                </a:solidFill>
                <a:latin typeface="Proxima Nova"/>
                <a:ea typeface="Proxima Nova"/>
                <a:cs typeface="Proxima Nova"/>
                <a:sym typeface="Proxima Nova"/>
              </a:rPr>
              <a:t>Dev Approach: Code Style &amp; Quality, Testing, Debugging, Problem Solving</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600"/>
              </a:spcBef>
              <a:spcAft>
                <a:spcPts val="0"/>
              </a:spcAft>
              <a:buClr>
                <a:schemeClr val="dk1"/>
              </a:buClr>
              <a:buSzPts val="1100"/>
              <a:buFont typeface="Arial"/>
              <a:buNone/>
            </a:pPr>
            <a:br>
              <a:rPr b="0" i="0" lang="en" sz="1800" u="none" cap="none" strike="noStrike">
                <a:solidFill>
                  <a:schemeClr val="lt1"/>
                </a:solidFill>
                <a:latin typeface="Proxima Nova"/>
                <a:ea typeface="Proxima Nova"/>
                <a:cs typeface="Proxima Nova"/>
                <a:sym typeface="Proxima Nova"/>
              </a:rPr>
            </a:br>
            <a:endParaRPr b="0" i="0" sz="18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p:txBody>
      </p:sp>
      <p:pic>
        <p:nvPicPr>
          <p:cNvPr id="146" name="Google Shape;146;g16ebe6f1abf_0_7"/>
          <p:cNvPicPr preferRelativeResize="0"/>
          <p:nvPr/>
        </p:nvPicPr>
        <p:blipFill rotWithShape="1">
          <a:blip r:embed="rId3">
            <a:alphaModFix/>
          </a:blip>
          <a:srcRect b="0" l="0" r="0" t="0"/>
          <a:stretch/>
        </p:blipFill>
        <p:spPr>
          <a:xfrm>
            <a:off x="152400" y="4005000"/>
            <a:ext cx="986100" cy="986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MODULE 2 (Week 5)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Networking and HTTP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for Web Developers </a:t>
            </a:r>
            <a:endParaRPr b="1" i="0" sz="4500" u="none" cap="none" strike="noStrike">
              <a:solidFill>
                <a:srgbClr val="DA5251"/>
              </a:solidFill>
              <a:latin typeface="Proxima Nova"/>
              <a:ea typeface="Proxima Nova"/>
              <a:cs typeface="Proxima Nova"/>
              <a:sym typeface="Proxima Nova"/>
            </a:endParaRPr>
          </a:p>
          <a:p>
            <a:pPr indent="0" lvl="0" marL="0" marR="0" rtl="0" algn="l">
              <a:lnSpc>
                <a:spcPct val="100000"/>
              </a:lnSpc>
              <a:spcBef>
                <a:spcPts val="600"/>
              </a:spcBef>
              <a:spcAft>
                <a:spcPts val="0"/>
              </a:spcAft>
              <a:buClr>
                <a:srgbClr val="000000"/>
              </a:buClr>
              <a:buSzPts val="1600"/>
              <a:buFont typeface="Arial"/>
              <a:buNone/>
            </a:pPr>
            <a:r>
              <a:t/>
            </a:r>
            <a:endParaRPr b="0" i="0" sz="16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600"/>
              </a:spcBef>
              <a:spcAft>
                <a:spcPts val="0"/>
              </a:spcAft>
              <a:buClr>
                <a:schemeClr val="dk1"/>
              </a:buClr>
              <a:buSzPts val="1100"/>
              <a:buFont typeface="Arial"/>
              <a:buNone/>
            </a:pPr>
            <a:r>
              <a:rPr b="0" i="0" lang="en" sz="1800" u="none" cap="none" strike="noStrike">
                <a:solidFill>
                  <a:schemeClr val="lt1"/>
                </a:solidFill>
                <a:latin typeface="Proxima Nova"/>
                <a:ea typeface="Proxima Nova"/>
                <a:cs typeface="Proxima Nova"/>
                <a:sym typeface="Proxima Nova"/>
              </a:rPr>
              <a:t>Asynchronous Control Flow (Callbacks, Promises). Networking, HTTP &amp; APIs.</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600"/>
              </a:spcBef>
              <a:spcAft>
                <a:spcPts val="0"/>
              </a:spcAft>
              <a:buClr>
                <a:schemeClr val="dk1"/>
              </a:buClr>
              <a:buSzPts val="1100"/>
              <a:buFont typeface="Arial"/>
              <a:buNone/>
            </a:pPr>
            <a:r>
              <a:rPr b="0" i="0" lang="en" sz="1800" u="none" cap="none" strike="noStrike">
                <a:solidFill>
                  <a:schemeClr val="lt1"/>
                </a:solidFill>
                <a:latin typeface="Proxima Nova"/>
                <a:ea typeface="Proxima Nova"/>
                <a:cs typeface="Proxima Nova"/>
                <a:sym typeface="Proxima Nova"/>
              </a:rPr>
              <a:t>NPM and Packages. Unit Testing with Mocha &amp; Chai</a:t>
            </a:r>
            <a:endParaRPr b="0" i="0" sz="18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600"/>
              </a:spcBef>
              <a:spcAft>
                <a:spcPts val="0"/>
              </a:spcAft>
              <a:buClr>
                <a:schemeClr val="dk1"/>
              </a:buClr>
              <a:buSzPts val="1100"/>
              <a:buFont typeface="Arial"/>
              <a:buNone/>
            </a:pPr>
            <a:r>
              <a:t/>
            </a:r>
            <a:endParaRPr b="0" i="0" sz="1600" u="none" cap="none" strike="noStrike">
              <a:solidFill>
                <a:schemeClr val="lt1"/>
              </a:solidFill>
              <a:latin typeface="Roboto Slab"/>
              <a:ea typeface="Roboto Slab"/>
              <a:cs typeface="Roboto Slab"/>
              <a:sym typeface="Roboto Slab"/>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rgbClr val="DA5251"/>
              </a:solidFill>
              <a:latin typeface="Roboto"/>
              <a:ea typeface="Roboto"/>
              <a:cs typeface="Roboto"/>
              <a:sym typeface="Roboto"/>
            </a:endParaRPr>
          </a:p>
        </p:txBody>
      </p:sp>
      <p:pic>
        <p:nvPicPr>
          <p:cNvPr id="152" name="Google Shape;152;p3"/>
          <p:cNvPicPr preferRelativeResize="0"/>
          <p:nvPr/>
        </p:nvPicPr>
        <p:blipFill rotWithShape="1">
          <a:blip r:embed="rId3">
            <a:alphaModFix/>
          </a:blip>
          <a:srcRect b="0" l="0" r="0" t="0"/>
          <a:stretch/>
        </p:blipFill>
        <p:spPr>
          <a:xfrm>
            <a:off x="283175" y="3818425"/>
            <a:ext cx="986100" cy="986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
          <p:cNvSpPr txBox="1"/>
          <p:nvPr/>
        </p:nvSpPr>
        <p:spPr>
          <a:xfrm>
            <a:off x="490950" y="151775"/>
            <a:ext cx="8587800" cy="9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MODULE 3 (Week 6 - 7) </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DA5251"/>
                </a:solidFill>
                <a:latin typeface="Proxima Nova"/>
                <a:ea typeface="Proxima Nova"/>
                <a:cs typeface="Proxima Nova"/>
                <a:sym typeface="Proxima Nova"/>
              </a:rPr>
              <a:t> Intro to Web Server Development with Node</a:t>
            </a:r>
            <a:endParaRPr b="1" i="0" sz="45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DA5251"/>
                </a:solidFill>
                <a:latin typeface="Proxima Nova"/>
                <a:ea typeface="Proxima Nova"/>
                <a:cs typeface="Proxima Nova"/>
                <a:sym typeface="Proxima Nova"/>
              </a:rPr>
              <a:t> </a:t>
            </a:r>
            <a:endParaRPr b="1" i="0" sz="4800" u="none" cap="none" strike="noStrike">
              <a:solidFill>
                <a:srgbClr val="DA525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Proxima Nova"/>
                <a:ea typeface="Proxima Nova"/>
                <a:cs typeface="Proxima Nova"/>
                <a:sym typeface="Proxima Nova"/>
              </a:rPr>
              <a:t>Your First Web App -- HTTP Servers, Express.js, Cookies, Basic HTML &amp; Forms</a:t>
            </a:r>
            <a:endParaRPr b="1" i="0" sz="18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600"/>
              </a:spcBef>
              <a:spcAft>
                <a:spcPts val="0"/>
              </a:spcAft>
              <a:buClr>
                <a:schemeClr val="dk1"/>
              </a:buClr>
              <a:buSzPts val="1100"/>
              <a:buFont typeface="Arial"/>
              <a:buNone/>
            </a:pPr>
            <a:r>
              <a:rPr b="0" i="0" lang="en" sz="1800" u="none" cap="none" strike="noStrike">
                <a:solidFill>
                  <a:schemeClr val="lt1"/>
                </a:solidFill>
                <a:latin typeface="Proxima Nova"/>
                <a:ea typeface="Proxima Nova"/>
                <a:cs typeface="Proxima Nova"/>
                <a:sym typeface="Proxima Nova"/>
              </a:rPr>
              <a:t>Programming Test #3 &amp; Data Structures (Mostly: Trees)</a:t>
            </a:r>
            <a:endParaRPr b="0" i="0" sz="1800" u="none" cap="none" strike="noStrike">
              <a:solidFill>
                <a:schemeClr val="lt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DA5251"/>
              </a:solidFill>
              <a:latin typeface="Roboto"/>
              <a:ea typeface="Roboto"/>
              <a:cs typeface="Roboto"/>
              <a:sym typeface="Roboto"/>
            </a:endParaRPr>
          </a:p>
        </p:txBody>
      </p:sp>
      <p:pic>
        <p:nvPicPr>
          <p:cNvPr id="158" name="Google Shape;158;p4"/>
          <p:cNvPicPr preferRelativeResize="0"/>
          <p:nvPr/>
        </p:nvPicPr>
        <p:blipFill rotWithShape="1">
          <a:blip r:embed="rId3">
            <a:alphaModFix/>
          </a:blip>
          <a:srcRect b="0" l="0" r="0" t="0"/>
          <a:stretch/>
        </p:blipFill>
        <p:spPr>
          <a:xfrm>
            <a:off x="152400" y="3815450"/>
            <a:ext cx="1175650" cy="1175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